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3" r:id="rId8"/>
    <p:sldId id="264" r:id="rId9"/>
    <p:sldId id="262" r:id="rId10"/>
    <p:sldId id="265" r:id="rId11"/>
    <p:sldId id="266" r:id="rId12"/>
    <p:sldId id="267" r:id="rId13"/>
    <p:sldId id="268" r:id="rId14"/>
    <p:sldId id="269" r:id="rId15"/>
    <p:sldId id="270" r:id="rId16"/>
  </p:sldIdLst>
  <p:sldSz cx="18288000" cy="10287000"/>
  <p:notesSz cx="6858000" cy="9144000"/>
  <p:embeddedFontLst>
    <p:embeddedFont>
      <p:font typeface="Arimo" panose="020B0604020202020204" charset="0"/>
      <p:regular r:id="rId17"/>
    </p:embeddedFont>
    <p:embeddedFont>
      <p:font typeface="Arimo Bold" panose="020B0604020202020204" charset="0"/>
      <p:regular r:id="rId18"/>
    </p:embeddedFont>
    <p:embeddedFont>
      <p:font typeface="Calibri" panose="020F0502020204030204" pitchFamily="34" charset="0"/>
      <p:regular r:id="rId19"/>
      <p:bold r:id="rId20"/>
      <p:italic r:id="rId21"/>
      <p:boldItalic r:id="rId22"/>
    </p:embeddedFont>
    <p:embeddedFont>
      <p:font typeface="Cambria Math" panose="02040503050406030204" pitchFamily="18" charset="0"/>
      <p:regular r:id="rId23"/>
    </p:embeddedFont>
    <p:embeddedFont>
      <p:font typeface="Inknut Antiqua Medium" panose="020B0604020202020204" charset="0"/>
      <p:regular r:id="rId24"/>
    </p:embeddedFont>
    <p:embeddedFont>
      <p:font typeface="Inknut Antiqua Medium Bold" panose="020B0604020202020204" charset="0"/>
      <p:regular r:id="rId25"/>
    </p:embeddedFont>
    <p:embeddedFont>
      <p:font typeface="Muli Bold" panose="020B0604020202020204" charset="0"/>
      <p:regular r:id="rId26"/>
    </p:embeddedFont>
    <p:embeddedFont>
      <p:font typeface="Muli Regular" panose="020B0604020202020204" charset="0"/>
      <p:regular r:id="rId27"/>
    </p:embeddedFont>
    <p:embeddedFont>
      <p:font typeface="Space Mono" panose="020B0604020202020204" charset="0"/>
      <p:regular r:id="rId2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98B4D2A-A60C-4D66-ABA4-51C77F3C346B}" v="6" dt="2020-11-10T03:53:53.237"/>
    <p1510:client id="{D8723464-DB94-4AB1-935C-160D965B0D40}" v="8" dt="2020-11-11T01:55:44.23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4" d="100"/>
          <a:sy n="54" d="100"/>
        </p:scale>
        <p:origin x="754" y="7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font" Target="fonts/font10.fntdata"/><Relationship Id="rId3" Type="http://schemas.openxmlformats.org/officeDocument/2006/relationships/slide" Target="slides/slide2.xml"/><Relationship Id="rId21" Type="http://schemas.openxmlformats.org/officeDocument/2006/relationships/font" Target="fonts/font5.fntdata"/><Relationship Id="rId34"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font" Target="fonts/font9.fntdata"/><Relationship Id="rId33"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4.fntdata"/><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font" Target="fonts/font12.fntdata"/><Relationship Id="rId10" Type="http://schemas.openxmlformats.org/officeDocument/2006/relationships/slide" Target="slides/slide9.xml"/><Relationship Id="rId19" Type="http://schemas.openxmlformats.org/officeDocument/2006/relationships/font" Target="fonts/font3.fntdata"/><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rida Viridiana Rojas Luna" userId="9ae89fecf7618e05" providerId="LiveId" clId="{098B4D2A-A60C-4D66-ABA4-51C77F3C346B}"/>
    <pc:docChg chg="undo custSel modSld">
      <pc:chgData name="Frida Viridiana Rojas Luna" userId="9ae89fecf7618e05" providerId="LiveId" clId="{098B4D2A-A60C-4D66-ABA4-51C77F3C346B}" dt="2020-11-10T04:28:51.018" v="429" actId="20577"/>
      <pc:docMkLst>
        <pc:docMk/>
      </pc:docMkLst>
      <pc:sldChg chg="addSp delSp modSp">
        <pc:chgData name="Frida Viridiana Rojas Luna" userId="9ae89fecf7618e05" providerId="LiveId" clId="{098B4D2A-A60C-4D66-ABA4-51C77F3C346B}" dt="2020-11-10T04:06:11.165" v="415" actId="20577"/>
        <pc:sldMkLst>
          <pc:docMk/>
          <pc:sldMk cId="0" sldId="259"/>
        </pc:sldMkLst>
        <pc:spChg chg="mod">
          <ac:chgData name="Frida Viridiana Rojas Luna" userId="9ae89fecf7618e05" providerId="LiveId" clId="{098B4D2A-A60C-4D66-ABA4-51C77F3C346B}" dt="2020-11-10T04:01:06.124" v="325" actId="1076"/>
          <ac:spMkLst>
            <pc:docMk/>
            <pc:sldMk cId="0" sldId="259"/>
            <ac:spMk id="15" creationId="{00000000-0000-0000-0000-000000000000}"/>
          </ac:spMkLst>
        </pc:spChg>
        <pc:spChg chg="mod">
          <ac:chgData name="Frida Viridiana Rojas Luna" userId="9ae89fecf7618e05" providerId="LiveId" clId="{098B4D2A-A60C-4D66-ABA4-51C77F3C346B}" dt="2020-11-10T04:01:02.288" v="324" actId="1076"/>
          <ac:spMkLst>
            <pc:docMk/>
            <pc:sldMk cId="0" sldId="259"/>
            <ac:spMk id="16" creationId="{00000000-0000-0000-0000-000000000000}"/>
          </ac:spMkLst>
        </pc:spChg>
        <pc:spChg chg="mod">
          <ac:chgData name="Frida Viridiana Rojas Luna" userId="9ae89fecf7618e05" providerId="LiveId" clId="{098B4D2A-A60C-4D66-ABA4-51C77F3C346B}" dt="2020-11-10T03:54:09.833" v="62" actId="20577"/>
          <ac:spMkLst>
            <pc:docMk/>
            <pc:sldMk cId="0" sldId="259"/>
            <ac:spMk id="23" creationId="{93E93E7F-3EA8-4008-83A9-04EF01C3EEF1}"/>
          </ac:spMkLst>
        </pc:spChg>
        <pc:spChg chg="mod">
          <ac:chgData name="Frida Viridiana Rojas Luna" userId="9ae89fecf7618e05" providerId="LiveId" clId="{098B4D2A-A60C-4D66-ABA4-51C77F3C346B}" dt="2020-11-10T04:06:11.165" v="415" actId="20577"/>
          <ac:spMkLst>
            <pc:docMk/>
            <pc:sldMk cId="0" sldId="259"/>
            <ac:spMk id="24" creationId="{3F031CDC-E8AB-42F5-BD28-A3C06E8867BB}"/>
          </ac:spMkLst>
        </pc:spChg>
        <pc:grpChg chg="mod">
          <ac:chgData name="Frida Viridiana Rojas Luna" userId="9ae89fecf7618e05" providerId="LiveId" clId="{098B4D2A-A60C-4D66-ABA4-51C77F3C346B}" dt="2020-11-10T04:03:32.965" v="389" actId="14100"/>
          <ac:grpSpMkLst>
            <pc:docMk/>
            <pc:sldMk cId="0" sldId="259"/>
            <ac:grpSpMk id="2" creationId="{00000000-0000-0000-0000-000000000000}"/>
          </ac:grpSpMkLst>
        </pc:grpChg>
        <pc:grpChg chg="mod">
          <ac:chgData name="Frida Viridiana Rojas Luna" userId="9ae89fecf7618e05" providerId="LiveId" clId="{098B4D2A-A60C-4D66-ABA4-51C77F3C346B}" dt="2020-11-10T04:04:59.384" v="413" actId="14100"/>
          <ac:grpSpMkLst>
            <pc:docMk/>
            <pc:sldMk cId="0" sldId="259"/>
            <ac:grpSpMk id="7" creationId="{00000000-0000-0000-0000-000000000000}"/>
          </ac:grpSpMkLst>
        </pc:grpChg>
        <pc:grpChg chg="mod">
          <ac:chgData name="Frida Viridiana Rojas Luna" userId="9ae89fecf7618e05" providerId="LiveId" clId="{098B4D2A-A60C-4D66-ABA4-51C77F3C346B}" dt="2020-11-10T04:04:44.007" v="408" actId="14100"/>
          <ac:grpSpMkLst>
            <pc:docMk/>
            <pc:sldMk cId="0" sldId="259"/>
            <ac:grpSpMk id="12" creationId="{00000000-0000-0000-0000-000000000000}"/>
          </ac:grpSpMkLst>
        </pc:grpChg>
        <pc:grpChg chg="mod">
          <ac:chgData name="Frida Viridiana Rojas Luna" userId="9ae89fecf7618e05" providerId="LiveId" clId="{098B4D2A-A60C-4D66-ABA4-51C77F3C346B}" dt="2020-11-10T04:04:31.406" v="406" actId="1076"/>
          <ac:grpSpMkLst>
            <pc:docMk/>
            <pc:sldMk cId="0" sldId="259"/>
            <ac:grpSpMk id="14" creationId="{00000000-0000-0000-0000-000000000000}"/>
          </ac:grpSpMkLst>
        </pc:grpChg>
        <pc:grpChg chg="add del mod">
          <ac:chgData name="Frida Viridiana Rojas Luna" userId="9ae89fecf7618e05" providerId="LiveId" clId="{098B4D2A-A60C-4D66-ABA4-51C77F3C346B}" dt="2020-11-10T03:53:47.801" v="55"/>
          <ac:grpSpMkLst>
            <pc:docMk/>
            <pc:sldMk cId="0" sldId="259"/>
            <ac:grpSpMk id="17" creationId="{387E523F-ED1B-4217-9B24-4E3F96AD0DBE}"/>
          </ac:grpSpMkLst>
        </pc:grpChg>
        <pc:grpChg chg="add mod">
          <ac:chgData name="Frida Viridiana Rojas Luna" userId="9ae89fecf7618e05" providerId="LiveId" clId="{098B4D2A-A60C-4D66-ABA4-51C77F3C346B}" dt="2020-11-10T04:03:49.260" v="394" actId="14100"/>
          <ac:grpSpMkLst>
            <pc:docMk/>
            <pc:sldMk cId="0" sldId="259"/>
            <ac:grpSpMk id="20" creationId="{89BB3C0C-DCE9-4611-B08C-FBEEEE3A1069}"/>
          </ac:grpSpMkLst>
        </pc:grpChg>
        <pc:grpChg chg="add mod">
          <ac:chgData name="Frida Viridiana Rojas Luna" userId="9ae89fecf7618e05" providerId="LiveId" clId="{098B4D2A-A60C-4D66-ABA4-51C77F3C346B}" dt="2020-11-10T04:04:19.383" v="404" actId="14100"/>
          <ac:grpSpMkLst>
            <pc:docMk/>
            <pc:sldMk cId="0" sldId="259"/>
            <ac:grpSpMk id="22" creationId="{102801EE-8D9F-4E0F-96D7-7A2A70DFFB8D}"/>
          </ac:grpSpMkLst>
        </pc:grpChg>
      </pc:sldChg>
      <pc:sldChg chg="modSp">
        <pc:chgData name="Frida Viridiana Rojas Luna" userId="9ae89fecf7618e05" providerId="LiveId" clId="{098B4D2A-A60C-4D66-ABA4-51C77F3C346B}" dt="2020-11-10T04:28:51.018" v="429" actId="20577"/>
        <pc:sldMkLst>
          <pc:docMk/>
          <pc:sldMk cId="0" sldId="260"/>
        </pc:sldMkLst>
        <pc:spChg chg="mod">
          <ac:chgData name="Frida Viridiana Rojas Luna" userId="9ae89fecf7618e05" providerId="LiveId" clId="{098B4D2A-A60C-4D66-ABA4-51C77F3C346B}" dt="2020-11-10T02:44:23.098" v="11" actId="20577"/>
          <ac:spMkLst>
            <pc:docMk/>
            <pc:sldMk cId="0" sldId="260"/>
            <ac:spMk id="14" creationId="{00000000-0000-0000-0000-000000000000}"/>
          </ac:spMkLst>
        </pc:spChg>
        <pc:spChg chg="mod">
          <ac:chgData name="Frida Viridiana Rojas Luna" userId="9ae89fecf7618e05" providerId="LiveId" clId="{098B4D2A-A60C-4D66-ABA4-51C77F3C346B}" dt="2020-11-10T04:28:07.789" v="427" actId="20577"/>
          <ac:spMkLst>
            <pc:docMk/>
            <pc:sldMk cId="0" sldId="260"/>
            <ac:spMk id="19" creationId="{00000000-0000-0000-0000-000000000000}"/>
          </ac:spMkLst>
        </pc:spChg>
        <pc:spChg chg="mod">
          <ac:chgData name="Frida Viridiana Rojas Luna" userId="9ae89fecf7618e05" providerId="LiveId" clId="{098B4D2A-A60C-4D66-ABA4-51C77F3C346B}" dt="2020-11-10T03:26:20.117" v="34" actId="20577"/>
          <ac:spMkLst>
            <pc:docMk/>
            <pc:sldMk cId="0" sldId="260"/>
            <ac:spMk id="22" creationId="{00000000-0000-0000-0000-000000000000}"/>
          </ac:spMkLst>
        </pc:spChg>
        <pc:spChg chg="mod">
          <ac:chgData name="Frida Viridiana Rojas Luna" userId="9ae89fecf7618e05" providerId="LiveId" clId="{098B4D2A-A60C-4D66-ABA4-51C77F3C346B}" dt="2020-11-10T04:28:51.018" v="429" actId="20577"/>
          <ac:spMkLst>
            <pc:docMk/>
            <pc:sldMk cId="0" sldId="260"/>
            <ac:spMk id="25" creationId="{31F6975A-15CB-4128-8207-E909061516DC}"/>
          </ac:spMkLst>
        </pc:spChg>
      </pc:sldChg>
      <pc:sldChg chg="modSp">
        <pc:chgData name="Frida Viridiana Rojas Luna" userId="9ae89fecf7618e05" providerId="LiveId" clId="{098B4D2A-A60C-4D66-ABA4-51C77F3C346B}" dt="2020-11-10T03:26:59.958" v="37" actId="20577"/>
        <pc:sldMkLst>
          <pc:docMk/>
          <pc:sldMk cId="0" sldId="261"/>
        </pc:sldMkLst>
        <pc:spChg chg="mod">
          <ac:chgData name="Frida Viridiana Rojas Luna" userId="9ae89fecf7618e05" providerId="LiveId" clId="{098B4D2A-A60C-4D66-ABA4-51C77F3C346B}" dt="2020-11-10T03:26:59.958" v="37" actId="20577"/>
          <ac:spMkLst>
            <pc:docMk/>
            <pc:sldMk cId="0" sldId="261"/>
            <ac:spMk id="3" creationId="{00000000-0000-0000-0000-000000000000}"/>
          </ac:spMkLst>
        </pc:spChg>
      </pc:sldChg>
      <pc:sldChg chg="modSp">
        <pc:chgData name="Frida Viridiana Rojas Luna" userId="9ae89fecf7618e05" providerId="LiveId" clId="{098B4D2A-A60C-4D66-ABA4-51C77F3C346B}" dt="2020-11-10T02:45:58.811" v="15" actId="20577"/>
        <pc:sldMkLst>
          <pc:docMk/>
          <pc:sldMk cId="0" sldId="262"/>
        </pc:sldMkLst>
        <pc:spChg chg="mod">
          <ac:chgData name="Frida Viridiana Rojas Luna" userId="9ae89fecf7618e05" providerId="LiveId" clId="{098B4D2A-A60C-4D66-ABA4-51C77F3C346B}" dt="2020-11-10T02:45:58.811" v="15" actId="20577"/>
          <ac:spMkLst>
            <pc:docMk/>
            <pc:sldMk cId="0" sldId="262"/>
            <ac:spMk id="2" creationId="{00000000-0000-0000-0000-000000000000}"/>
          </ac:spMkLst>
        </pc:spChg>
      </pc:sldChg>
      <pc:sldChg chg="modSp">
        <pc:chgData name="Frida Viridiana Rojas Luna" userId="9ae89fecf7618e05" providerId="LiveId" clId="{098B4D2A-A60C-4D66-ABA4-51C77F3C346B}" dt="2020-11-10T03:35:49.717" v="40" actId="113"/>
        <pc:sldMkLst>
          <pc:docMk/>
          <pc:sldMk cId="0" sldId="265"/>
        </pc:sldMkLst>
        <pc:spChg chg="mod">
          <ac:chgData name="Frida Viridiana Rojas Luna" userId="9ae89fecf7618e05" providerId="LiveId" clId="{098B4D2A-A60C-4D66-ABA4-51C77F3C346B}" dt="2020-11-10T03:35:49.717" v="40" actId="113"/>
          <ac:spMkLst>
            <pc:docMk/>
            <pc:sldMk cId="0" sldId="265"/>
            <ac:spMk id="3" creationId="{00000000-0000-0000-0000-000000000000}"/>
          </ac:spMkLst>
        </pc:spChg>
      </pc:sldChg>
      <pc:sldChg chg="modSp">
        <pc:chgData name="Frida Viridiana Rojas Luna" userId="9ae89fecf7618e05" providerId="LiveId" clId="{098B4D2A-A60C-4D66-ABA4-51C77F3C346B}" dt="2020-11-10T03:36:24.344" v="41" actId="20577"/>
        <pc:sldMkLst>
          <pc:docMk/>
          <pc:sldMk cId="0" sldId="266"/>
        </pc:sldMkLst>
        <pc:spChg chg="mod">
          <ac:chgData name="Frida Viridiana Rojas Luna" userId="9ae89fecf7618e05" providerId="LiveId" clId="{098B4D2A-A60C-4D66-ABA4-51C77F3C346B}" dt="2020-11-10T03:36:24.344" v="41" actId="20577"/>
          <ac:spMkLst>
            <pc:docMk/>
            <pc:sldMk cId="0" sldId="266"/>
            <ac:spMk id="3" creationId="{00000000-0000-0000-0000-000000000000}"/>
          </ac:spMkLst>
        </pc:spChg>
      </pc:sldChg>
      <pc:sldChg chg="modSp">
        <pc:chgData name="Frida Viridiana Rojas Luna" userId="9ae89fecf7618e05" providerId="LiveId" clId="{098B4D2A-A60C-4D66-ABA4-51C77F3C346B}" dt="2020-11-10T03:50:00.130" v="45" actId="20577"/>
        <pc:sldMkLst>
          <pc:docMk/>
          <pc:sldMk cId="0" sldId="267"/>
        </pc:sldMkLst>
        <pc:spChg chg="mod">
          <ac:chgData name="Frida Viridiana Rojas Luna" userId="9ae89fecf7618e05" providerId="LiveId" clId="{098B4D2A-A60C-4D66-ABA4-51C77F3C346B}" dt="2020-11-10T03:50:00.130" v="45" actId="20577"/>
          <ac:spMkLst>
            <pc:docMk/>
            <pc:sldMk cId="0" sldId="267"/>
            <ac:spMk id="9" creationId="{00000000-0000-0000-0000-000000000000}"/>
          </ac:spMkLst>
        </pc:spChg>
      </pc:sldChg>
      <pc:sldChg chg="modSp">
        <pc:chgData name="Frida Viridiana Rojas Luna" userId="9ae89fecf7618e05" providerId="LiveId" clId="{098B4D2A-A60C-4D66-ABA4-51C77F3C346B}" dt="2020-11-10T03:50:23.265" v="48" actId="20577"/>
        <pc:sldMkLst>
          <pc:docMk/>
          <pc:sldMk cId="0" sldId="269"/>
        </pc:sldMkLst>
        <pc:spChg chg="mod">
          <ac:chgData name="Frida Viridiana Rojas Luna" userId="9ae89fecf7618e05" providerId="LiveId" clId="{098B4D2A-A60C-4D66-ABA4-51C77F3C346B}" dt="2020-11-10T03:50:19.555" v="46" actId="20577"/>
          <ac:spMkLst>
            <pc:docMk/>
            <pc:sldMk cId="0" sldId="269"/>
            <ac:spMk id="15" creationId="{00000000-0000-0000-0000-000000000000}"/>
          </ac:spMkLst>
        </pc:spChg>
        <pc:spChg chg="mod">
          <ac:chgData name="Frida Viridiana Rojas Luna" userId="9ae89fecf7618e05" providerId="LiveId" clId="{098B4D2A-A60C-4D66-ABA4-51C77F3C346B}" dt="2020-11-10T03:50:23.265" v="48" actId="20577"/>
          <ac:spMkLst>
            <pc:docMk/>
            <pc:sldMk cId="0" sldId="269"/>
            <ac:spMk id="18" creationId="{00000000-0000-0000-0000-000000000000}"/>
          </ac:spMkLst>
        </pc:spChg>
      </pc:sldChg>
    </pc:docChg>
  </pc:docChgLst>
  <pc:docChgLst>
    <pc:chgData name="Frida Viridiana Rojas Luna" userId="9ae89fecf7618e05" providerId="LiveId" clId="{D8723464-DB94-4AB1-935C-160D965B0D40}"/>
    <pc:docChg chg="undo custSel modSld sldOrd">
      <pc:chgData name="Frida Viridiana Rojas Luna" userId="9ae89fecf7618e05" providerId="LiveId" clId="{D8723464-DB94-4AB1-935C-160D965B0D40}" dt="2020-11-11T01:57:21.169" v="105" actId="20577"/>
      <pc:docMkLst>
        <pc:docMk/>
      </pc:docMkLst>
      <pc:sldChg chg="ord">
        <pc:chgData name="Frida Viridiana Rojas Luna" userId="9ae89fecf7618e05" providerId="LiveId" clId="{D8723464-DB94-4AB1-935C-160D965B0D40}" dt="2020-11-11T01:47:15.883" v="0"/>
        <pc:sldMkLst>
          <pc:docMk/>
          <pc:sldMk cId="0" sldId="262"/>
        </pc:sldMkLst>
      </pc:sldChg>
      <pc:sldChg chg="addSp delSp modSp">
        <pc:chgData name="Frida Viridiana Rojas Luna" userId="9ae89fecf7618e05" providerId="LiveId" clId="{D8723464-DB94-4AB1-935C-160D965B0D40}" dt="2020-11-11T01:57:21.169" v="105" actId="20577"/>
        <pc:sldMkLst>
          <pc:docMk/>
          <pc:sldMk cId="0" sldId="265"/>
        </pc:sldMkLst>
        <pc:spChg chg="mod">
          <ac:chgData name="Frida Viridiana Rojas Luna" userId="9ae89fecf7618e05" providerId="LiveId" clId="{D8723464-DB94-4AB1-935C-160D965B0D40}" dt="2020-11-11T01:57:05.137" v="103" actId="1076"/>
          <ac:spMkLst>
            <pc:docMk/>
            <pc:sldMk cId="0" sldId="265"/>
            <ac:spMk id="2" creationId="{00000000-0000-0000-0000-000000000000}"/>
          </ac:spMkLst>
        </pc:spChg>
        <pc:spChg chg="add mod">
          <ac:chgData name="Frida Viridiana Rojas Luna" userId="9ae89fecf7618e05" providerId="LiveId" clId="{D8723464-DB94-4AB1-935C-160D965B0D40}" dt="2020-11-11T01:57:21.169" v="105" actId="20577"/>
          <ac:spMkLst>
            <pc:docMk/>
            <pc:sldMk cId="0" sldId="265"/>
            <ac:spMk id="17" creationId="{42AE8CC9-02BB-4FD6-BB9E-A317F58D9A5C}"/>
          </ac:spMkLst>
        </pc:spChg>
        <pc:picChg chg="del">
          <ac:chgData name="Frida Viridiana Rojas Luna" userId="9ae89fecf7618e05" providerId="LiveId" clId="{D8723464-DB94-4AB1-935C-160D965B0D40}" dt="2020-11-11T01:52:19.372" v="1" actId="478"/>
          <ac:picMkLst>
            <pc:docMk/>
            <pc:sldMk cId="0" sldId="265"/>
            <ac:picMk id="11" creationId="{00000000-0000-0000-0000-000000000000}"/>
          </ac:picMkLst>
        </pc:picChg>
        <pc:picChg chg="add del mod">
          <ac:chgData name="Frida Viridiana Rojas Luna" userId="9ae89fecf7618e05" providerId="LiveId" clId="{D8723464-DB94-4AB1-935C-160D965B0D40}" dt="2020-11-11T01:52:25.059" v="3" actId="478"/>
          <ac:picMkLst>
            <pc:docMk/>
            <pc:sldMk cId="0" sldId="265"/>
            <ac:picMk id="13" creationId="{B1B9EA1A-0FE0-413E-981A-38E25EBAE026}"/>
          </ac:picMkLst>
        </pc:picChg>
        <pc:cxnChg chg="add mod">
          <ac:chgData name="Frida Viridiana Rojas Luna" userId="9ae89fecf7618e05" providerId="LiveId" clId="{D8723464-DB94-4AB1-935C-160D965B0D40}" dt="2020-11-11T01:53:20.950" v="8" actId="1582"/>
          <ac:cxnSpMkLst>
            <pc:docMk/>
            <pc:sldMk cId="0" sldId="265"/>
            <ac:cxnSpMk id="15" creationId="{6101F9FB-EAAA-40BE-846E-BF6D5CB81089}"/>
          </ac:cxnSpMkLst>
        </pc:cxnChg>
        <pc:cxnChg chg="add mod">
          <ac:chgData name="Frida Viridiana Rojas Luna" userId="9ae89fecf7618e05" providerId="LiveId" clId="{D8723464-DB94-4AB1-935C-160D965B0D40}" dt="2020-11-11T01:53:10.691" v="7" actId="1582"/>
          <ac:cxnSpMkLst>
            <pc:docMk/>
            <pc:sldMk cId="0" sldId="265"/>
            <ac:cxnSpMk id="16" creationId="{E6A2CE99-E872-4701-A0C0-465EB29468E6}"/>
          </ac:cxnSpMkLst>
        </pc:cxn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11/10/2020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11/10/2020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11/10/2020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11/10/2020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11/10/2020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11/10/2020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11/10/2020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‹Nº›</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0.png"/><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0.png"/><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0.png"/><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6.pn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0.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6.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srcRect/>
          <a:stretch>
            <a:fillRect/>
          </a:stretch>
        </a:blipFill>
        <a:effectLst/>
      </p:bgPr>
    </p:bg>
    <p:spTree>
      <p:nvGrpSpPr>
        <p:cNvPr id="1" name=""/>
        <p:cNvGrpSpPr/>
        <p:nvPr/>
      </p:nvGrpSpPr>
      <p:grpSpPr>
        <a:xfrm>
          <a:off x="0" y="0"/>
          <a:ext cx="0" cy="0"/>
          <a:chOff x="0" y="0"/>
          <a:chExt cx="0" cy="0"/>
        </a:xfrm>
      </p:grpSpPr>
      <p:sp>
        <p:nvSpPr>
          <p:cNvPr id="2" name="TextBox 2"/>
          <p:cNvSpPr txBox="1"/>
          <p:nvPr/>
        </p:nvSpPr>
        <p:spPr>
          <a:xfrm>
            <a:off x="1028700" y="1114425"/>
            <a:ext cx="6153743" cy="2543175"/>
          </a:xfrm>
          <a:prstGeom prst="rect">
            <a:avLst/>
          </a:prstGeom>
        </p:spPr>
        <p:txBody>
          <a:bodyPr lIns="0" tIns="0" rIns="0" bIns="0" rtlCol="0" anchor="t">
            <a:spAutoFit/>
          </a:bodyPr>
          <a:lstStyle/>
          <a:p>
            <a:pPr>
              <a:lnSpc>
                <a:spcPts val="9900"/>
              </a:lnSpc>
            </a:pPr>
            <a:r>
              <a:rPr lang="en-US" sz="9000" spc="-89">
                <a:solidFill>
                  <a:srgbClr val="0048CD"/>
                </a:solidFill>
                <a:latin typeface="Muli Bold"/>
              </a:rPr>
              <a:t>Oscilador Estocástico</a:t>
            </a:r>
          </a:p>
        </p:txBody>
      </p:sp>
      <p:sp>
        <p:nvSpPr>
          <p:cNvPr id="3" name="TextBox 3"/>
          <p:cNvSpPr txBox="1"/>
          <p:nvPr/>
        </p:nvSpPr>
        <p:spPr>
          <a:xfrm>
            <a:off x="1028700" y="8276529"/>
            <a:ext cx="5511850" cy="981771"/>
          </a:xfrm>
          <a:prstGeom prst="rect">
            <a:avLst/>
          </a:prstGeom>
        </p:spPr>
        <p:txBody>
          <a:bodyPr lIns="0" tIns="0" rIns="0" bIns="0" rtlCol="0" anchor="t">
            <a:spAutoFit/>
          </a:bodyPr>
          <a:lstStyle/>
          <a:p>
            <a:pPr>
              <a:lnSpc>
                <a:spcPts val="3919"/>
              </a:lnSpc>
            </a:pPr>
            <a:r>
              <a:rPr lang="en-US" sz="2800">
                <a:solidFill>
                  <a:srgbClr val="000000"/>
                </a:solidFill>
                <a:latin typeface="Muli Regular"/>
              </a:rPr>
              <a:t>Carteras de Inversión</a:t>
            </a:r>
          </a:p>
          <a:p>
            <a:pPr>
              <a:lnSpc>
                <a:spcPts val="3919"/>
              </a:lnSpc>
              <a:spcBef>
                <a:spcPct val="0"/>
              </a:spcBef>
            </a:pPr>
            <a:r>
              <a:rPr lang="en-US" sz="2799">
                <a:solidFill>
                  <a:srgbClr val="000000"/>
                </a:solidFill>
                <a:latin typeface="Muli Regular"/>
              </a:rPr>
              <a:t>Análisis Técnico</a:t>
            </a:r>
          </a:p>
        </p:txBody>
      </p:sp>
      <p:grpSp>
        <p:nvGrpSpPr>
          <p:cNvPr id="5" name="Group 5"/>
          <p:cNvGrpSpPr/>
          <p:nvPr/>
        </p:nvGrpSpPr>
        <p:grpSpPr>
          <a:xfrm>
            <a:off x="9506244" y="4111173"/>
            <a:ext cx="6450066" cy="4618896"/>
            <a:chOff x="0" y="0"/>
            <a:chExt cx="1835257" cy="1314229"/>
          </a:xfrm>
        </p:grpSpPr>
        <p:sp>
          <p:nvSpPr>
            <p:cNvPr id="6" name="Freeform 6"/>
            <p:cNvSpPr/>
            <p:nvPr/>
          </p:nvSpPr>
          <p:spPr>
            <a:xfrm>
              <a:off x="0" y="0"/>
              <a:ext cx="1835257" cy="1314229"/>
            </a:xfrm>
            <a:custGeom>
              <a:avLst/>
              <a:gdLst/>
              <a:ahLst/>
              <a:cxnLst/>
              <a:rect l="l" t="t" r="r" b="b"/>
              <a:pathLst>
                <a:path w="1835257" h="1314229">
                  <a:moveTo>
                    <a:pt x="1710797" y="1314229"/>
                  </a:moveTo>
                  <a:lnTo>
                    <a:pt x="124460" y="1314229"/>
                  </a:lnTo>
                  <a:cubicBezTo>
                    <a:pt x="55880" y="1314229"/>
                    <a:pt x="0" y="1258349"/>
                    <a:pt x="0" y="1189769"/>
                  </a:cubicBezTo>
                  <a:lnTo>
                    <a:pt x="0" y="124460"/>
                  </a:lnTo>
                  <a:cubicBezTo>
                    <a:pt x="0" y="55880"/>
                    <a:pt x="55880" y="0"/>
                    <a:pt x="124460" y="0"/>
                  </a:cubicBezTo>
                  <a:lnTo>
                    <a:pt x="1710797" y="0"/>
                  </a:lnTo>
                  <a:cubicBezTo>
                    <a:pt x="1779377" y="0"/>
                    <a:pt x="1835257" y="55880"/>
                    <a:pt x="1835257" y="124460"/>
                  </a:cubicBezTo>
                  <a:lnTo>
                    <a:pt x="1835257" y="1189769"/>
                  </a:lnTo>
                  <a:cubicBezTo>
                    <a:pt x="1835257" y="1258349"/>
                    <a:pt x="1779377" y="1314229"/>
                    <a:pt x="1710797" y="1314229"/>
                  </a:cubicBezTo>
                  <a:close/>
                </a:path>
              </a:pathLst>
            </a:custGeom>
            <a:solidFill>
              <a:srgbClr val="FFFFFF"/>
            </a:solidFill>
          </p:spPr>
        </p:sp>
      </p:grpSp>
      <p:pic>
        <p:nvPicPr>
          <p:cNvPr id="7" name="Picture 7"/>
          <p:cNvPicPr>
            <a:picLocks noChangeAspect="1"/>
          </p:cNvPicPr>
          <p:nvPr/>
        </p:nvPicPr>
        <p:blipFill>
          <a:blip r:embed="rId3"/>
          <a:srcRect/>
          <a:stretch>
            <a:fillRect/>
          </a:stretch>
        </p:blipFill>
        <p:spPr>
          <a:xfrm>
            <a:off x="10799909" y="1450392"/>
            <a:ext cx="2151110" cy="2000532"/>
          </a:xfrm>
          <a:prstGeom prst="rect">
            <a:avLst/>
          </a:prstGeom>
        </p:spPr>
      </p:pic>
      <p:pic>
        <p:nvPicPr>
          <p:cNvPr id="8" name="Picture 8"/>
          <p:cNvPicPr>
            <a:picLocks noChangeAspect="1"/>
          </p:cNvPicPr>
          <p:nvPr/>
        </p:nvPicPr>
        <p:blipFill>
          <a:blip r:embed="rId3"/>
          <a:srcRect/>
          <a:stretch>
            <a:fillRect/>
          </a:stretch>
        </p:blipFill>
        <p:spPr>
          <a:xfrm>
            <a:off x="10799909" y="-971832"/>
            <a:ext cx="2151110" cy="2000532"/>
          </a:xfrm>
          <a:prstGeom prst="rect">
            <a:avLst/>
          </a:prstGeom>
        </p:spPr>
      </p:pic>
      <p:pic>
        <p:nvPicPr>
          <p:cNvPr id="9" name="Picture 9"/>
          <p:cNvPicPr>
            <a:picLocks noChangeAspect="1"/>
          </p:cNvPicPr>
          <p:nvPr/>
        </p:nvPicPr>
        <p:blipFill>
          <a:blip r:embed="rId3"/>
          <a:srcRect/>
          <a:stretch>
            <a:fillRect/>
          </a:stretch>
        </p:blipFill>
        <p:spPr>
          <a:xfrm>
            <a:off x="14234996" y="9042598"/>
            <a:ext cx="2151110" cy="2000532"/>
          </a:xfrm>
          <a:prstGeom prst="rect">
            <a:avLst/>
          </a:prstGeom>
        </p:spPr>
      </p:pic>
      <p:grpSp>
        <p:nvGrpSpPr>
          <p:cNvPr id="10" name="Group 10"/>
          <p:cNvGrpSpPr/>
          <p:nvPr/>
        </p:nvGrpSpPr>
        <p:grpSpPr>
          <a:xfrm>
            <a:off x="9506244" y="2716145"/>
            <a:ext cx="6444243" cy="3418474"/>
            <a:chOff x="0" y="0"/>
            <a:chExt cx="1833600" cy="972669"/>
          </a:xfrm>
        </p:grpSpPr>
        <p:sp>
          <p:nvSpPr>
            <p:cNvPr id="11" name="Freeform 11"/>
            <p:cNvSpPr/>
            <p:nvPr/>
          </p:nvSpPr>
          <p:spPr>
            <a:xfrm>
              <a:off x="0" y="0"/>
              <a:ext cx="1833600" cy="972669"/>
            </a:xfrm>
            <a:custGeom>
              <a:avLst/>
              <a:gdLst/>
              <a:ahLst/>
              <a:cxnLst/>
              <a:rect l="l" t="t" r="r" b="b"/>
              <a:pathLst>
                <a:path w="1833600" h="972669">
                  <a:moveTo>
                    <a:pt x="1709140" y="972669"/>
                  </a:moveTo>
                  <a:lnTo>
                    <a:pt x="124460" y="972669"/>
                  </a:lnTo>
                  <a:cubicBezTo>
                    <a:pt x="55880" y="972669"/>
                    <a:pt x="0" y="916789"/>
                    <a:pt x="0" y="848209"/>
                  </a:cubicBezTo>
                  <a:lnTo>
                    <a:pt x="0" y="124460"/>
                  </a:lnTo>
                  <a:cubicBezTo>
                    <a:pt x="0" y="55880"/>
                    <a:pt x="55880" y="0"/>
                    <a:pt x="124460" y="0"/>
                  </a:cubicBezTo>
                  <a:lnTo>
                    <a:pt x="1709140" y="0"/>
                  </a:lnTo>
                  <a:cubicBezTo>
                    <a:pt x="1777721" y="0"/>
                    <a:pt x="1833600" y="55880"/>
                    <a:pt x="1833600" y="124460"/>
                  </a:cubicBezTo>
                  <a:lnTo>
                    <a:pt x="1833600" y="848209"/>
                  </a:lnTo>
                  <a:cubicBezTo>
                    <a:pt x="1833600" y="916789"/>
                    <a:pt x="1777721" y="972669"/>
                    <a:pt x="1709140" y="972669"/>
                  </a:cubicBezTo>
                  <a:close/>
                </a:path>
              </a:pathLst>
            </a:custGeom>
            <a:solidFill>
              <a:srgbClr val="75C7FB"/>
            </a:solidFill>
          </p:spPr>
        </p:sp>
      </p:grpSp>
      <p:pic>
        <p:nvPicPr>
          <p:cNvPr id="12" name="Picture 12"/>
          <p:cNvPicPr>
            <a:picLocks noChangeAspect="1"/>
          </p:cNvPicPr>
          <p:nvPr/>
        </p:nvPicPr>
        <p:blipFill>
          <a:blip r:embed="rId4"/>
          <a:srcRect/>
          <a:stretch>
            <a:fillRect/>
          </a:stretch>
        </p:blipFill>
        <p:spPr>
          <a:xfrm rot="218997">
            <a:off x="13756661" y="2162049"/>
            <a:ext cx="2167735" cy="888771"/>
          </a:xfrm>
          <a:prstGeom prst="rect">
            <a:avLst/>
          </a:prstGeom>
        </p:spPr>
      </p:pic>
      <p:pic>
        <p:nvPicPr>
          <p:cNvPr id="13" name="Picture 13"/>
          <p:cNvPicPr>
            <a:picLocks noChangeAspect="1"/>
          </p:cNvPicPr>
          <p:nvPr/>
        </p:nvPicPr>
        <p:blipFill>
          <a:blip r:embed="rId4"/>
          <a:srcRect/>
          <a:stretch>
            <a:fillRect/>
          </a:stretch>
        </p:blipFill>
        <p:spPr>
          <a:xfrm>
            <a:off x="8618722" y="4093186"/>
            <a:ext cx="2152613" cy="882571"/>
          </a:xfrm>
          <a:prstGeom prst="rect">
            <a:avLst/>
          </a:prstGeom>
        </p:spPr>
      </p:pic>
      <p:pic>
        <p:nvPicPr>
          <p:cNvPr id="14" name="Picture 14"/>
          <p:cNvPicPr>
            <a:picLocks noChangeAspect="1"/>
          </p:cNvPicPr>
          <p:nvPr/>
        </p:nvPicPr>
        <p:blipFill>
          <a:blip r:embed="rId5"/>
          <a:srcRect/>
          <a:stretch>
            <a:fillRect/>
          </a:stretch>
        </p:blipFill>
        <p:spPr>
          <a:xfrm>
            <a:off x="8340541" y="4679679"/>
            <a:ext cx="8553838" cy="4832919"/>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48CD"/>
        </a:solidFill>
        <a:effectLst/>
      </p:bgPr>
    </p:bg>
    <p:spTree>
      <p:nvGrpSpPr>
        <p:cNvPr id="1" name=""/>
        <p:cNvGrpSpPr/>
        <p:nvPr/>
      </p:nvGrpSpPr>
      <p:grpSpPr>
        <a:xfrm>
          <a:off x="0" y="0"/>
          <a:ext cx="0" cy="0"/>
          <a:chOff x="0" y="0"/>
          <a:chExt cx="0" cy="0"/>
        </a:xfrm>
      </p:grpSpPr>
      <p:sp>
        <p:nvSpPr>
          <p:cNvPr id="2" name="TextBox 2"/>
          <p:cNvSpPr txBox="1"/>
          <p:nvPr/>
        </p:nvSpPr>
        <p:spPr>
          <a:xfrm>
            <a:off x="1028700" y="517143"/>
            <a:ext cx="6985367" cy="3032914"/>
          </a:xfrm>
          <a:prstGeom prst="rect">
            <a:avLst/>
          </a:prstGeom>
        </p:spPr>
        <p:txBody>
          <a:bodyPr lIns="0" tIns="0" rIns="0" bIns="0" rtlCol="0" anchor="t">
            <a:spAutoFit/>
          </a:bodyPr>
          <a:lstStyle/>
          <a:p>
            <a:pPr>
              <a:lnSpc>
                <a:spcPts val="7920"/>
              </a:lnSpc>
            </a:pPr>
            <a:r>
              <a:rPr lang="en-US" sz="7200" spc="-72">
                <a:solidFill>
                  <a:srgbClr val="FFFFFF"/>
                </a:solidFill>
                <a:latin typeface="Muli Bold"/>
              </a:rPr>
              <a:t>Condiciones de sobre venta y sobre compra</a:t>
            </a:r>
          </a:p>
        </p:txBody>
      </p:sp>
      <p:sp>
        <p:nvSpPr>
          <p:cNvPr id="3" name="TextBox 3"/>
          <p:cNvSpPr txBox="1"/>
          <p:nvPr/>
        </p:nvSpPr>
        <p:spPr>
          <a:xfrm>
            <a:off x="1028700" y="4072877"/>
            <a:ext cx="8115300" cy="5463996"/>
          </a:xfrm>
          <a:prstGeom prst="rect">
            <a:avLst/>
          </a:prstGeom>
        </p:spPr>
        <p:txBody>
          <a:bodyPr lIns="0" tIns="0" rIns="0" bIns="0" rtlCol="0" anchor="t">
            <a:spAutoFit/>
          </a:bodyPr>
          <a:lstStyle/>
          <a:p>
            <a:pPr algn="just">
              <a:lnSpc>
                <a:spcPts val="4259"/>
              </a:lnSpc>
            </a:pPr>
            <a:r>
              <a:rPr lang="en-US" sz="3000" dirty="0">
                <a:solidFill>
                  <a:srgbClr val="FFFFFF"/>
                </a:solidFill>
                <a:latin typeface="Arimo"/>
              </a:rPr>
              <a:t>El </a:t>
            </a:r>
            <a:r>
              <a:rPr lang="en-US" sz="3000" dirty="0" err="1">
                <a:solidFill>
                  <a:srgbClr val="FFFFFF"/>
                </a:solidFill>
                <a:latin typeface="Arimo"/>
              </a:rPr>
              <a:t>enfoque</a:t>
            </a:r>
            <a:r>
              <a:rPr lang="en-US" sz="3000" dirty="0">
                <a:solidFill>
                  <a:srgbClr val="FFFFFF"/>
                </a:solidFill>
                <a:latin typeface="Arimo"/>
              </a:rPr>
              <a:t> </a:t>
            </a:r>
            <a:r>
              <a:rPr lang="en-US" sz="3000" dirty="0" err="1">
                <a:solidFill>
                  <a:srgbClr val="FFFFFF"/>
                </a:solidFill>
                <a:latin typeface="Arimo"/>
              </a:rPr>
              <a:t>tradicional</a:t>
            </a:r>
            <a:r>
              <a:rPr lang="en-US" sz="3000" dirty="0">
                <a:solidFill>
                  <a:srgbClr val="FFFFFF"/>
                </a:solidFill>
                <a:latin typeface="Arimo"/>
              </a:rPr>
              <a:t> </a:t>
            </a:r>
            <a:r>
              <a:rPr lang="en-US" sz="3000" dirty="0" err="1">
                <a:solidFill>
                  <a:srgbClr val="FFFFFF"/>
                </a:solidFill>
                <a:latin typeface="Arimo"/>
              </a:rPr>
              <a:t>establece</a:t>
            </a:r>
            <a:r>
              <a:rPr lang="en-US" sz="3000" dirty="0">
                <a:solidFill>
                  <a:srgbClr val="FFFFFF"/>
                </a:solidFill>
                <a:latin typeface="Arimo"/>
              </a:rPr>
              <a:t> el </a:t>
            </a:r>
            <a:r>
              <a:rPr lang="en-US" sz="3000" dirty="0" err="1">
                <a:solidFill>
                  <a:srgbClr val="FFFFFF"/>
                </a:solidFill>
                <a:latin typeface="Arimo Bold"/>
              </a:rPr>
              <a:t>nivel</a:t>
            </a:r>
            <a:r>
              <a:rPr lang="en-US" sz="3000" dirty="0">
                <a:solidFill>
                  <a:srgbClr val="FFFFFF"/>
                </a:solidFill>
                <a:latin typeface="Arimo Bold"/>
              </a:rPr>
              <a:t> 80%</a:t>
            </a:r>
            <a:r>
              <a:rPr lang="en-US" sz="3000" dirty="0">
                <a:solidFill>
                  <a:srgbClr val="FFFFFF"/>
                </a:solidFill>
                <a:latin typeface="Arimo"/>
              </a:rPr>
              <a:t> para </a:t>
            </a:r>
            <a:r>
              <a:rPr lang="en-US" sz="3000" dirty="0" err="1">
                <a:solidFill>
                  <a:srgbClr val="FFFFFF"/>
                </a:solidFill>
                <a:latin typeface="Arimo"/>
              </a:rPr>
              <a:t>marcar</a:t>
            </a:r>
            <a:r>
              <a:rPr lang="en-US" sz="3000" dirty="0">
                <a:solidFill>
                  <a:srgbClr val="FFFFFF"/>
                </a:solidFill>
                <a:latin typeface="Arimo"/>
              </a:rPr>
              <a:t> el punto </a:t>
            </a:r>
            <a:r>
              <a:rPr lang="en-US" sz="3000" dirty="0" err="1">
                <a:solidFill>
                  <a:srgbClr val="FFFFFF"/>
                </a:solidFill>
                <a:latin typeface="Arimo"/>
              </a:rPr>
              <a:t>sobre</a:t>
            </a:r>
            <a:r>
              <a:rPr lang="en-US" sz="3000" dirty="0">
                <a:solidFill>
                  <a:srgbClr val="FFFFFF"/>
                </a:solidFill>
                <a:latin typeface="Arimo"/>
              </a:rPr>
              <a:t> el </a:t>
            </a:r>
            <a:r>
              <a:rPr lang="en-US" sz="3000" dirty="0" err="1">
                <a:solidFill>
                  <a:srgbClr val="FFFFFF"/>
                </a:solidFill>
                <a:latin typeface="Arimo"/>
              </a:rPr>
              <a:t>cual</a:t>
            </a:r>
            <a:r>
              <a:rPr lang="en-US" sz="3000" dirty="0">
                <a:solidFill>
                  <a:srgbClr val="FFFFFF"/>
                </a:solidFill>
                <a:latin typeface="Arimo"/>
              </a:rPr>
              <a:t> el mercado </a:t>
            </a:r>
            <a:r>
              <a:rPr lang="en-US" sz="3000" dirty="0" err="1">
                <a:solidFill>
                  <a:srgbClr val="FFFFFF"/>
                </a:solidFill>
                <a:latin typeface="Arimo"/>
              </a:rPr>
              <a:t>está</a:t>
            </a:r>
            <a:r>
              <a:rPr lang="en-US" sz="3000" dirty="0">
                <a:solidFill>
                  <a:srgbClr val="FFFFFF"/>
                </a:solidFill>
                <a:latin typeface="Arimo"/>
              </a:rPr>
              <a:t> </a:t>
            </a:r>
            <a:r>
              <a:rPr lang="en-US" sz="3000" dirty="0" err="1">
                <a:solidFill>
                  <a:srgbClr val="FFFFFF"/>
                </a:solidFill>
                <a:latin typeface="Arimo"/>
              </a:rPr>
              <a:t>en</a:t>
            </a:r>
            <a:r>
              <a:rPr lang="en-US" sz="3000" dirty="0">
                <a:solidFill>
                  <a:srgbClr val="FFFFFF"/>
                </a:solidFill>
                <a:latin typeface="Arimo"/>
              </a:rPr>
              <a:t> </a:t>
            </a:r>
            <a:r>
              <a:rPr lang="en-US" sz="3000" dirty="0" err="1">
                <a:solidFill>
                  <a:srgbClr val="FFFFFF"/>
                </a:solidFill>
                <a:latin typeface="Arimo"/>
              </a:rPr>
              <a:t>condición</a:t>
            </a:r>
            <a:r>
              <a:rPr lang="en-US" sz="3000" dirty="0">
                <a:solidFill>
                  <a:srgbClr val="FFFFFF"/>
                </a:solidFill>
                <a:latin typeface="Arimo"/>
              </a:rPr>
              <a:t> de </a:t>
            </a:r>
            <a:r>
              <a:rPr lang="en-US" sz="3000" b="1" dirty="0" err="1">
                <a:solidFill>
                  <a:srgbClr val="FFFFFF"/>
                </a:solidFill>
                <a:latin typeface="Arimo"/>
              </a:rPr>
              <a:t>sobre</a:t>
            </a:r>
            <a:r>
              <a:rPr lang="en-US" sz="3000" b="1" dirty="0">
                <a:solidFill>
                  <a:srgbClr val="FFFFFF"/>
                </a:solidFill>
                <a:latin typeface="Arimo"/>
              </a:rPr>
              <a:t> </a:t>
            </a:r>
            <a:r>
              <a:rPr lang="en-US" sz="3000" b="1" dirty="0" err="1">
                <a:solidFill>
                  <a:srgbClr val="FFFFFF"/>
                </a:solidFill>
                <a:latin typeface="Arimo"/>
              </a:rPr>
              <a:t>compra</a:t>
            </a:r>
            <a:r>
              <a:rPr lang="en-US" sz="3000" dirty="0">
                <a:solidFill>
                  <a:srgbClr val="FFFFFF"/>
                </a:solidFill>
                <a:latin typeface="Arimo"/>
              </a:rPr>
              <a:t> </a:t>
            </a:r>
            <a:r>
              <a:rPr lang="en-US" sz="3000" dirty="0" err="1">
                <a:solidFill>
                  <a:srgbClr val="FFFFFF"/>
                </a:solidFill>
                <a:latin typeface="Arimo"/>
              </a:rPr>
              <a:t>mientras</a:t>
            </a:r>
            <a:r>
              <a:rPr lang="en-US" sz="3000" dirty="0">
                <a:solidFill>
                  <a:srgbClr val="FFFFFF"/>
                </a:solidFill>
                <a:latin typeface="Arimo"/>
              </a:rPr>
              <a:t> que  el </a:t>
            </a:r>
            <a:r>
              <a:rPr lang="en-US" sz="3000" b="1" dirty="0" err="1">
                <a:solidFill>
                  <a:srgbClr val="FFFFFF"/>
                </a:solidFill>
                <a:latin typeface="Arimo"/>
              </a:rPr>
              <a:t>nivel</a:t>
            </a:r>
            <a:r>
              <a:rPr lang="en-US" sz="3000" b="1" dirty="0">
                <a:solidFill>
                  <a:srgbClr val="FFFFFF"/>
                </a:solidFill>
                <a:latin typeface="Arimo"/>
              </a:rPr>
              <a:t> 20% </a:t>
            </a:r>
            <a:r>
              <a:rPr lang="en-US" sz="3000" dirty="0">
                <a:solidFill>
                  <a:srgbClr val="FFFFFF"/>
                </a:solidFill>
                <a:latin typeface="Arimo"/>
              </a:rPr>
              <a:t>es el punto por </a:t>
            </a:r>
            <a:r>
              <a:rPr lang="en-US" sz="3000" dirty="0" err="1">
                <a:solidFill>
                  <a:srgbClr val="FFFFFF"/>
                </a:solidFill>
                <a:latin typeface="Arimo"/>
              </a:rPr>
              <a:t>debajo</a:t>
            </a:r>
            <a:r>
              <a:rPr lang="en-US" sz="3000" dirty="0">
                <a:solidFill>
                  <a:srgbClr val="FFFFFF"/>
                </a:solidFill>
                <a:latin typeface="Arimo"/>
              </a:rPr>
              <a:t> del </a:t>
            </a:r>
            <a:r>
              <a:rPr lang="en-US" sz="3000" dirty="0" err="1">
                <a:solidFill>
                  <a:srgbClr val="FFFFFF"/>
                </a:solidFill>
                <a:latin typeface="Arimo"/>
              </a:rPr>
              <a:t>cual</a:t>
            </a:r>
            <a:r>
              <a:rPr lang="en-US" sz="3000" dirty="0">
                <a:solidFill>
                  <a:srgbClr val="FFFFFF"/>
                </a:solidFill>
                <a:latin typeface="Arimo"/>
              </a:rPr>
              <a:t> el mercado </a:t>
            </a:r>
            <a:r>
              <a:rPr lang="en-US" sz="3000" dirty="0" err="1">
                <a:solidFill>
                  <a:srgbClr val="FFFFFF"/>
                </a:solidFill>
                <a:latin typeface="Arimo"/>
              </a:rPr>
              <a:t>está</a:t>
            </a:r>
            <a:r>
              <a:rPr lang="en-US" sz="3000" dirty="0">
                <a:solidFill>
                  <a:srgbClr val="FFFFFF"/>
                </a:solidFill>
                <a:latin typeface="Arimo"/>
              </a:rPr>
              <a:t> </a:t>
            </a:r>
            <a:r>
              <a:rPr lang="en-US" sz="3000" dirty="0" err="1">
                <a:solidFill>
                  <a:srgbClr val="FFFFFF"/>
                </a:solidFill>
                <a:latin typeface="Arimo"/>
              </a:rPr>
              <a:t>en</a:t>
            </a:r>
            <a:r>
              <a:rPr lang="en-US" sz="3000" dirty="0">
                <a:solidFill>
                  <a:srgbClr val="FFFFFF"/>
                </a:solidFill>
                <a:latin typeface="Arimo"/>
              </a:rPr>
              <a:t> </a:t>
            </a:r>
            <a:r>
              <a:rPr lang="en-US" sz="3000" dirty="0" err="1">
                <a:solidFill>
                  <a:srgbClr val="FFFFFF"/>
                </a:solidFill>
                <a:latin typeface="Arimo"/>
              </a:rPr>
              <a:t>sobre</a:t>
            </a:r>
            <a:r>
              <a:rPr lang="en-US" sz="3000" dirty="0">
                <a:solidFill>
                  <a:srgbClr val="FFFFFF"/>
                </a:solidFill>
                <a:latin typeface="Arimo"/>
              </a:rPr>
              <a:t> </a:t>
            </a:r>
            <a:r>
              <a:rPr lang="en-US" sz="3000" dirty="0" err="1">
                <a:solidFill>
                  <a:srgbClr val="FFFFFF"/>
                </a:solidFill>
                <a:latin typeface="Arimo"/>
              </a:rPr>
              <a:t>venta</a:t>
            </a:r>
            <a:r>
              <a:rPr lang="en-US" sz="3000" dirty="0">
                <a:solidFill>
                  <a:srgbClr val="FFFFFF"/>
                </a:solidFill>
                <a:latin typeface="Arimo"/>
              </a:rPr>
              <a:t>. </a:t>
            </a:r>
          </a:p>
          <a:p>
            <a:pPr algn="just">
              <a:lnSpc>
                <a:spcPts val="4259"/>
              </a:lnSpc>
            </a:pPr>
            <a:endParaRPr lang="en-US" sz="3000" dirty="0">
              <a:solidFill>
                <a:srgbClr val="FFFFFF"/>
              </a:solidFill>
              <a:latin typeface="Arimo"/>
            </a:endParaRPr>
          </a:p>
          <a:p>
            <a:pPr marL="0" lvl="0" indent="0" algn="just">
              <a:lnSpc>
                <a:spcPts val="4259"/>
              </a:lnSpc>
            </a:pPr>
            <a:r>
              <a:rPr lang="en-US" sz="3000" dirty="0" err="1">
                <a:solidFill>
                  <a:srgbClr val="FFFFFF"/>
                </a:solidFill>
                <a:latin typeface="Muli Regular"/>
              </a:rPr>
              <a:t>Estos</a:t>
            </a:r>
            <a:r>
              <a:rPr lang="en-US" sz="3000" dirty="0">
                <a:solidFill>
                  <a:srgbClr val="FFFFFF"/>
                </a:solidFill>
                <a:latin typeface="Muli Regular"/>
              </a:rPr>
              <a:t> </a:t>
            </a:r>
            <a:r>
              <a:rPr lang="en-US" sz="3000" dirty="0" err="1">
                <a:solidFill>
                  <a:srgbClr val="FFFFFF"/>
                </a:solidFill>
                <a:latin typeface="Muli Regular"/>
              </a:rPr>
              <a:t>niveles</a:t>
            </a:r>
            <a:r>
              <a:rPr lang="en-US" sz="3000" dirty="0">
                <a:solidFill>
                  <a:srgbClr val="FFFFFF"/>
                </a:solidFill>
                <a:latin typeface="Muli Regular"/>
              </a:rPr>
              <a:t> </a:t>
            </a:r>
            <a:r>
              <a:rPr lang="en-US" sz="3000" dirty="0" err="1">
                <a:solidFill>
                  <a:srgbClr val="FFFFFF"/>
                </a:solidFill>
                <a:latin typeface="Muli Regular"/>
              </a:rPr>
              <a:t>siempre</a:t>
            </a:r>
            <a:r>
              <a:rPr lang="en-US" sz="3000" dirty="0">
                <a:solidFill>
                  <a:srgbClr val="FFFFFF"/>
                </a:solidFill>
                <a:latin typeface="Muli Regular"/>
              </a:rPr>
              <a:t> </a:t>
            </a:r>
            <a:r>
              <a:rPr lang="en-US" sz="3000" dirty="0" err="1">
                <a:solidFill>
                  <a:srgbClr val="FFFFFF"/>
                </a:solidFill>
                <a:latin typeface="Muli Regular"/>
              </a:rPr>
              <a:t>pueden</a:t>
            </a:r>
            <a:r>
              <a:rPr lang="en-US" sz="3000" dirty="0">
                <a:solidFill>
                  <a:srgbClr val="FFFFFF"/>
                </a:solidFill>
                <a:latin typeface="Muli Regular"/>
              </a:rPr>
              <a:t> </a:t>
            </a:r>
            <a:r>
              <a:rPr lang="en-US" sz="3000" dirty="0" err="1">
                <a:solidFill>
                  <a:srgbClr val="FFFFFF"/>
                </a:solidFill>
                <a:latin typeface="Muli Regular"/>
              </a:rPr>
              <a:t>ajustarse</a:t>
            </a:r>
            <a:r>
              <a:rPr lang="en-US" sz="3000" dirty="0">
                <a:solidFill>
                  <a:srgbClr val="FFFFFF"/>
                </a:solidFill>
                <a:latin typeface="Muli Regular"/>
              </a:rPr>
              <a:t> </a:t>
            </a:r>
            <a:r>
              <a:rPr lang="en-US" sz="3000" dirty="0">
                <a:solidFill>
                  <a:srgbClr val="FFFFFF"/>
                </a:solidFill>
                <a:latin typeface="Arimo"/>
              </a:rPr>
              <a:t>para </a:t>
            </a:r>
            <a:r>
              <a:rPr lang="en-US" sz="3000" dirty="0" err="1">
                <a:solidFill>
                  <a:srgbClr val="FFFFFF"/>
                </a:solidFill>
                <a:latin typeface="Arimo"/>
              </a:rPr>
              <a:t>adaptarse</a:t>
            </a:r>
            <a:r>
              <a:rPr lang="en-US" sz="3000" dirty="0">
                <a:solidFill>
                  <a:srgbClr val="FFFFFF"/>
                </a:solidFill>
                <a:latin typeface="Arimo"/>
              </a:rPr>
              <a:t> a las </a:t>
            </a:r>
            <a:r>
              <a:rPr lang="en-US" sz="3000" dirty="0" err="1">
                <a:solidFill>
                  <a:srgbClr val="FFFFFF"/>
                </a:solidFill>
                <a:latin typeface="Arimo"/>
              </a:rPr>
              <a:t>necesidades</a:t>
            </a:r>
            <a:r>
              <a:rPr lang="en-US" sz="3000" dirty="0">
                <a:solidFill>
                  <a:srgbClr val="FFFFFF"/>
                </a:solidFill>
                <a:latin typeface="Arimo"/>
              </a:rPr>
              <a:t> del </a:t>
            </a:r>
            <a:r>
              <a:rPr lang="en-US" sz="3000" dirty="0" err="1">
                <a:solidFill>
                  <a:srgbClr val="FFFFFF"/>
                </a:solidFill>
                <a:latin typeface="Arimo"/>
              </a:rPr>
              <a:t>analista</a:t>
            </a:r>
            <a:r>
              <a:rPr lang="en-US" sz="3000" dirty="0">
                <a:solidFill>
                  <a:srgbClr val="FFFFFF"/>
                </a:solidFill>
                <a:latin typeface="Arimo"/>
              </a:rPr>
              <a:t> y a las </a:t>
            </a:r>
            <a:r>
              <a:rPr lang="en-US" sz="3000" dirty="0" err="1">
                <a:solidFill>
                  <a:srgbClr val="FFFFFF"/>
                </a:solidFill>
                <a:latin typeface="Arimo"/>
              </a:rPr>
              <a:t>características</a:t>
            </a:r>
            <a:r>
              <a:rPr lang="en-US" sz="3000" dirty="0">
                <a:solidFill>
                  <a:srgbClr val="FFFFFF"/>
                </a:solidFill>
                <a:latin typeface="Arimo"/>
              </a:rPr>
              <a:t> del </a:t>
            </a:r>
            <a:r>
              <a:rPr lang="en-US" sz="3000" dirty="0" err="1">
                <a:solidFill>
                  <a:srgbClr val="FFFFFF"/>
                </a:solidFill>
                <a:latin typeface="Arimo"/>
              </a:rPr>
              <a:t>activo</a:t>
            </a:r>
            <a:r>
              <a:rPr lang="en-US" sz="3000" dirty="0">
                <a:solidFill>
                  <a:srgbClr val="FFFFFF"/>
                </a:solidFill>
                <a:latin typeface="Arimo"/>
              </a:rPr>
              <a:t> que se </a:t>
            </a:r>
            <a:r>
              <a:rPr lang="en-US" sz="3000" dirty="0" err="1">
                <a:solidFill>
                  <a:srgbClr val="FFFFFF"/>
                </a:solidFill>
                <a:latin typeface="Arimo"/>
              </a:rPr>
              <a:t>está</a:t>
            </a:r>
            <a:r>
              <a:rPr lang="en-US" sz="3000" dirty="0">
                <a:solidFill>
                  <a:srgbClr val="FFFFFF"/>
                </a:solidFill>
                <a:latin typeface="Arimo"/>
              </a:rPr>
              <a:t> </a:t>
            </a:r>
            <a:r>
              <a:rPr lang="en-US" sz="3000" dirty="0" err="1">
                <a:solidFill>
                  <a:srgbClr val="FFFFFF"/>
                </a:solidFill>
                <a:latin typeface="Arimo"/>
              </a:rPr>
              <a:t>estudiando</a:t>
            </a:r>
            <a:r>
              <a:rPr lang="en-US" sz="3000" dirty="0">
                <a:solidFill>
                  <a:srgbClr val="FFFFFF"/>
                </a:solidFill>
                <a:latin typeface="Arimo"/>
              </a:rPr>
              <a:t>. </a:t>
            </a:r>
          </a:p>
        </p:txBody>
      </p:sp>
      <p:pic>
        <p:nvPicPr>
          <p:cNvPr id="4" name="Picture 4"/>
          <p:cNvPicPr>
            <a:picLocks noChangeAspect="1"/>
          </p:cNvPicPr>
          <p:nvPr/>
        </p:nvPicPr>
        <p:blipFill>
          <a:blip r:embed="rId2"/>
          <a:srcRect/>
          <a:stretch>
            <a:fillRect/>
          </a:stretch>
        </p:blipFill>
        <p:spPr>
          <a:xfrm>
            <a:off x="15084770" y="7575886"/>
            <a:ext cx="2022066" cy="1880521"/>
          </a:xfrm>
          <a:prstGeom prst="rect">
            <a:avLst/>
          </a:prstGeom>
        </p:spPr>
      </p:pic>
      <p:grpSp>
        <p:nvGrpSpPr>
          <p:cNvPr id="5" name="Group 5"/>
          <p:cNvGrpSpPr/>
          <p:nvPr/>
        </p:nvGrpSpPr>
        <p:grpSpPr>
          <a:xfrm rot="-10800000">
            <a:off x="16492091" y="8537985"/>
            <a:ext cx="720315" cy="720315"/>
            <a:chOff x="0" y="0"/>
            <a:chExt cx="960421" cy="960421"/>
          </a:xfrm>
        </p:grpSpPr>
        <p:pic>
          <p:nvPicPr>
            <p:cNvPr id="6" name="Picture 6"/>
            <p:cNvPicPr>
              <a:picLocks noChangeAspect="1"/>
            </p:cNvPicPr>
            <p:nvPr/>
          </p:nvPicPr>
          <p:blipFill>
            <a:blip r:embed="rId3"/>
            <a:srcRect/>
            <a:stretch>
              <a:fillRect/>
            </a:stretch>
          </p:blipFill>
          <p:spPr>
            <a:xfrm rot="-10800000">
              <a:off x="0" y="0"/>
              <a:ext cx="960421" cy="960421"/>
            </a:xfrm>
            <a:prstGeom prst="rect">
              <a:avLst/>
            </a:prstGeom>
          </p:spPr>
        </p:pic>
        <p:pic>
          <p:nvPicPr>
            <p:cNvPr id="7" name="Picture 7"/>
            <p:cNvPicPr>
              <a:picLocks noChangeAspect="1"/>
            </p:cNvPicPr>
            <p:nvPr/>
          </p:nvPicPr>
          <p:blipFill>
            <a:blip r:embed="rId4"/>
            <a:srcRect/>
            <a:stretch>
              <a:fillRect/>
            </a:stretch>
          </p:blipFill>
          <p:spPr>
            <a:xfrm>
              <a:off x="234750" y="234750"/>
              <a:ext cx="490920" cy="490920"/>
            </a:xfrm>
            <a:prstGeom prst="rect">
              <a:avLst/>
            </a:prstGeom>
          </p:spPr>
        </p:pic>
      </p:grpSp>
      <p:pic>
        <p:nvPicPr>
          <p:cNvPr id="8" name="Picture 8"/>
          <p:cNvPicPr>
            <a:picLocks noChangeAspect="1"/>
          </p:cNvPicPr>
          <p:nvPr/>
        </p:nvPicPr>
        <p:blipFill>
          <a:blip r:embed="rId2"/>
          <a:srcRect/>
          <a:stretch>
            <a:fillRect/>
          </a:stretch>
        </p:blipFill>
        <p:spPr>
          <a:xfrm>
            <a:off x="10981440" y="830593"/>
            <a:ext cx="2022066" cy="1880521"/>
          </a:xfrm>
          <a:prstGeom prst="rect">
            <a:avLst/>
          </a:prstGeom>
        </p:spPr>
      </p:pic>
      <p:grpSp>
        <p:nvGrpSpPr>
          <p:cNvPr id="9" name="Group 9"/>
          <p:cNvGrpSpPr/>
          <p:nvPr/>
        </p:nvGrpSpPr>
        <p:grpSpPr>
          <a:xfrm rot="-5400000">
            <a:off x="10651297" y="2279441"/>
            <a:ext cx="7091536" cy="4590054"/>
            <a:chOff x="0" y="0"/>
            <a:chExt cx="1923367" cy="1244915"/>
          </a:xfrm>
        </p:grpSpPr>
        <p:sp>
          <p:nvSpPr>
            <p:cNvPr id="10" name="Freeform 10"/>
            <p:cNvSpPr/>
            <p:nvPr/>
          </p:nvSpPr>
          <p:spPr>
            <a:xfrm>
              <a:off x="0" y="0"/>
              <a:ext cx="1923367" cy="1244915"/>
            </a:xfrm>
            <a:custGeom>
              <a:avLst/>
              <a:gdLst/>
              <a:ahLst/>
              <a:cxnLst/>
              <a:rect l="l" t="t" r="r" b="b"/>
              <a:pathLst>
                <a:path w="1923367" h="1244915">
                  <a:moveTo>
                    <a:pt x="1798906" y="1244915"/>
                  </a:moveTo>
                  <a:lnTo>
                    <a:pt x="124460" y="1244915"/>
                  </a:lnTo>
                  <a:cubicBezTo>
                    <a:pt x="55880" y="1244915"/>
                    <a:pt x="0" y="1189034"/>
                    <a:pt x="0" y="1120454"/>
                  </a:cubicBezTo>
                  <a:lnTo>
                    <a:pt x="0" y="124460"/>
                  </a:lnTo>
                  <a:cubicBezTo>
                    <a:pt x="0" y="55880"/>
                    <a:pt x="55880" y="0"/>
                    <a:pt x="124460" y="0"/>
                  </a:cubicBezTo>
                  <a:lnTo>
                    <a:pt x="1798907" y="0"/>
                  </a:lnTo>
                  <a:cubicBezTo>
                    <a:pt x="1867487" y="0"/>
                    <a:pt x="1923367" y="55880"/>
                    <a:pt x="1923367" y="124460"/>
                  </a:cubicBezTo>
                  <a:lnTo>
                    <a:pt x="1923367" y="1120455"/>
                  </a:lnTo>
                  <a:cubicBezTo>
                    <a:pt x="1923367" y="1189035"/>
                    <a:pt x="1867487" y="1244915"/>
                    <a:pt x="1798907" y="1244915"/>
                  </a:cubicBezTo>
                  <a:close/>
                </a:path>
              </a:pathLst>
            </a:custGeom>
            <a:solidFill>
              <a:srgbClr val="75C7FB"/>
            </a:solidFill>
          </p:spPr>
        </p:sp>
      </p:grpSp>
      <p:cxnSp>
        <p:nvCxnSpPr>
          <p:cNvPr id="15" name="Conector recto 14">
            <a:extLst>
              <a:ext uri="{FF2B5EF4-FFF2-40B4-BE49-F238E27FC236}">
                <a16:creationId xmlns:a16="http://schemas.microsoft.com/office/drawing/2014/main" id="{6101F9FB-EAAA-40BE-846E-BF6D5CB81089}"/>
              </a:ext>
            </a:extLst>
          </p:cNvPr>
          <p:cNvCxnSpPr/>
          <p:nvPr/>
        </p:nvCxnSpPr>
        <p:spPr>
          <a:xfrm>
            <a:off x="11902038" y="2476500"/>
            <a:ext cx="4590053" cy="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6" name="Conector recto 15">
            <a:extLst>
              <a:ext uri="{FF2B5EF4-FFF2-40B4-BE49-F238E27FC236}">
                <a16:creationId xmlns:a16="http://schemas.microsoft.com/office/drawing/2014/main" id="{E6A2CE99-E872-4701-A0C0-465EB29468E6}"/>
              </a:ext>
            </a:extLst>
          </p:cNvPr>
          <p:cNvCxnSpPr/>
          <p:nvPr/>
        </p:nvCxnSpPr>
        <p:spPr>
          <a:xfrm>
            <a:off x="11902037" y="6667500"/>
            <a:ext cx="4590053"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17" name="CuadroTexto 16">
            <a:extLst>
              <a:ext uri="{FF2B5EF4-FFF2-40B4-BE49-F238E27FC236}">
                <a16:creationId xmlns:a16="http://schemas.microsoft.com/office/drawing/2014/main" id="{42AE8CC9-02BB-4FD6-BB9E-A317F58D9A5C}"/>
              </a:ext>
            </a:extLst>
          </p:cNvPr>
          <p:cNvSpPr txBox="1"/>
          <p:nvPr/>
        </p:nvSpPr>
        <p:spPr>
          <a:xfrm>
            <a:off x="11925846" y="1024089"/>
            <a:ext cx="5014366" cy="7201972"/>
          </a:xfrm>
          <a:prstGeom prst="rect">
            <a:avLst/>
          </a:prstGeom>
          <a:noFill/>
        </p:spPr>
        <p:txBody>
          <a:bodyPr wrap="square" rtlCol="0">
            <a:spAutoFit/>
          </a:bodyPr>
          <a:lstStyle/>
          <a:p>
            <a:r>
              <a:rPr lang="es-MX" sz="3000" dirty="0">
                <a:solidFill>
                  <a:schemeClr val="bg1"/>
                </a:solidFill>
              </a:rPr>
              <a:t>100%</a:t>
            </a:r>
          </a:p>
          <a:p>
            <a:r>
              <a:rPr lang="es-MX" sz="4000" dirty="0">
                <a:solidFill>
                  <a:schemeClr val="bg1"/>
                </a:solidFill>
              </a:rPr>
              <a:t>	</a:t>
            </a:r>
            <a:r>
              <a:rPr lang="es-MX" sz="4000" dirty="0">
                <a:solidFill>
                  <a:schemeClr val="accent1">
                    <a:lumMod val="75000"/>
                  </a:schemeClr>
                </a:solidFill>
              </a:rPr>
              <a:t>Sobrecompra</a:t>
            </a:r>
          </a:p>
          <a:p>
            <a:r>
              <a:rPr lang="es-MX" sz="3000" dirty="0">
                <a:solidFill>
                  <a:schemeClr val="bg1"/>
                </a:solidFill>
              </a:rPr>
              <a:t>80%</a:t>
            </a:r>
          </a:p>
          <a:p>
            <a:endParaRPr lang="es-MX" sz="4000" dirty="0">
              <a:solidFill>
                <a:schemeClr val="bg1"/>
              </a:solidFill>
            </a:endParaRPr>
          </a:p>
          <a:p>
            <a:endParaRPr lang="es-MX" sz="4000" dirty="0">
              <a:solidFill>
                <a:schemeClr val="bg1"/>
              </a:solidFill>
            </a:endParaRPr>
          </a:p>
          <a:p>
            <a:endParaRPr lang="es-MX" sz="4000" dirty="0">
              <a:solidFill>
                <a:schemeClr val="bg1"/>
              </a:solidFill>
            </a:endParaRPr>
          </a:p>
          <a:p>
            <a:endParaRPr lang="es-MX" sz="4000" dirty="0">
              <a:solidFill>
                <a:schemeClr val="bg1"/>
              </a:solidFill>
            </a:endParaRPr>
          </a:p>
          <a:p>
            <a:endParaRPr lang="es-MX" sz="4000" dirty="0">
              <a:solidFill>
                <a:schemeClr val="bg1"/>
              </a:solidFill>
            </a:endParaRPr>
          </a:p>
          <a:p>
            <a:endParaRPr lang="es-MX" sz="1600" dirty="0">
              <a:solidFill>
                <a:schemeClr val="bg1"/>
              </a:solidFill>
            </a:endParaRPr>
          </a:p>
          <a:p>
            <a:endParaRPr lang="es-MX" sz="1600" dirty="0">
              <a:solidFill>
                <a:schemeClr val="bg1"/>
              </a:solidFill>
            </a:endParaRPr>
          </a:p>
          <a:p>
            <a:r>
              <a:rPr lang="es-MX" sz="3000" dirty="0">
                <a:solidFill>
                  <a:schemeClr val="bg1"/>
                </a:solidFill>
              </a:rPr>
              <a:t>20%</a:t>
            </a:r>
            <a:endParaRPr lang="es-MX" sz="1200" dirty="0">
              <a:solidFill>
                <a:schemeClr val="bg1"/>
              </a:solidFill>
            </a:endParaRPr>
          </a:p>
          <a:p>
            <a:endParaRPr lang="es-MX" sz="3000" dirty="0">
              <a:solidFill>
                <a:schemeClr val="bg1"/>
              </a:solidFill>
            </a:endParaRPr>
          </a:p>
          <a:p>
            <a:r>
              <a:rPr lang="es-MX" sz="4000" dirty="0">
                <a:solidFill>
                  <a:schemeClr val="bg1"/>
                </a:solidFill>
              </a:rPr>
              <a:t>	</a:t>
            </a:r>
            <a:r>
              <a:rPr lang="es-MX" sz="4000" dirty="0">
                <a:solidFill>
                  <a:schemeClr val="accent1">
                    <a:lumMod val="75000"/>
                  </a:schemeClr>
                </a:solidFill>
              </a:rPr>
              <a:t>Sobreventa</a:t>
            </a:r>
          </a:p>
          <a:p>
            <a:r>
              <a:rPr lang="es-MX" sz="3000" dirty="0">
                <a:solidFill>
                  <a:schemeClr val="bg1"/>
                </a:solidFill>
              </a:rPr>
              <a:t>0%</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48CD"/>
        </a:solidFill>
        <a:effectLst/>
      </p:bgPr>
    </p:bg>
    <p:spTree>
      <p:nvGrpSpPr>
        <p:cNvPr id="1" name=""/>
        <p:cNvGrpSpPr/>
        <p:nvPr/>
      </p:nvGrpSpPr>
      <p:grpSpPr>
        <a:xfrm>
          <a:off x="0" y="0"/>
          <a:ext cx="0" cy="0"/>
          <a:chOff x="0" y="0"/>
          <a:chExt cx="0" cy="0"/>
        </a:xfrm>
      </p:grpSpPr>
      <p:sp>
        <p:nvSpPr>
          <p:cNvPr id="2" name="TextBox 2"/>
          <p:cNvSpPr txBox="1"/>
          <p:nvPr/>
        </p:nvSpPr>
        <p:spPr>
          <a:xfrm>
            <a:off x="1028700" y="631443"/>
            <a:ext cx="6985367" cy="3032914"/>
          </a:xfrm>
          <a:prstGeom prst="rect">
            <a:avLst/>
          </a:prstGeom>
        </p:spPr>
        <p:txBody>
          <a:bodyPr lIns="0" tIns="0" rIns="0" bIns="0" rtlCol="0" anchor="t">
            <a:spAutoFit/>
          </a:bodyPr>
          <a:lstStyle/>
          <a:p>
            <a:pPr>
              <a:lnSpc>
                <a:spcPts val="7920"/>
              </a:lnSpc>
            </a:pPr>
            <a:r>
              <a:rPr lang="en-US" sz="7200" spc="-72">
                <a:solidFill>
                  <a:srgbClr val="FFFFFF"/>
                </a:solidFill>
                <a:latin typeface="Muli Bold"/>
              </a:rPr>
              <a:t>Condiciones de sobre venta y sobre compra</a:t>
            </a:r>
          </a:p>
        </p:txBody>
      </p:sp>
      <p:sp>
        <p:nvSpPr>
          <p:cNvPr id="3" name="TextBox 3"/>
          <p:cNvSpPr txBox="1"/>
          <p:nvPr/>
        </p:nvSpPr>
        <p:spPr>
          <a:xfrm>
            <a:off x="1028700" y="4956810"/>
            <a:ext cx="8553889" cy="4365554"/>
          </a:xfrm>
          <a:prstGeom prst="rect">
            <a:avLst/>
          </a:prstGeom>
        </p:spPr>
        <p:txBody>
          <a:bodyPr lIns="0" tIns="0" rIns="0" bIns="0" rtlCol="0" anchor="t">
            <a:spAutoFit/>
          </a:bodyPr>
          <a:lstStyle/>
          <a:p>
            <a:pPr marL="0" lvl="0" indent="0" algn="just">
              <a:lnSpc>
                <a:spcPts val="4259"/>
              </a:lnSpc>
            </a:pPr>
            <a:r>
              <a:rPr lang="en-US" sz="3000" dirty="0" err="1">
                <a:solidFill>
                  <a:srgbClr val="FFFFFF"/>
                </a:solidFill>
                <a:latin typeface="Muli Regular"/>
              </a:rPr>
              <a:t>Valores</a:t>
            </a:r>
            <a:r>
              <a:rPr lang="en-US" sz="3000" dirty="0">
                <a:solidFill>
                  <a:srgbClr val="FFFFFF"/>
                </a:solidFill>
                <a:latin typeface="Muli Regular"/>
              </a:rPr>
              <a:t> </a:t>
            </a:r>
            <a:r>
              <a:rPr lang="en-US" sz="3000" dirty="0" err="1">
                <a:solidFill>
                  <a:srgbClr val="FFFFFF"/>
                </a:solidFill>
                <a:latin typeface="Muli Regular"/>
              </a:rPr>
              <a:t>arriba</a:t>
            </a:r>
            <a:r>
              <a:rPr lang="en-US" sz="3000" dirty="0">
                <a:solidFill>
                  <a:srgbClr val="FFFFFF"/>
                </a:solidFill>
                <a:latin typeface="Muli Regular"/>
              </a:rPr>
              <a:t> de 80% del </a:t>
            </a:r>
            <a:r>
              <a:rPr lang="en-US" sz="3000" dirty="0" err="1">
                <a:solidFill>
                  <a:srgbClr val="FFFFFF"/>
                </a:solidFill>
                <a:latin typeface="Muli Regular"/>
              </a:rPr>
              <a:t>oscilador</a:t>
            </a:r>
            <a:r>
              <a:rPr lang="en-US" sz="3000" dirty="0">
                <a:solidFill>
                  <a:srgbClr val="FFFFFF"/>
                </a:solidFill>
                <a:latin typeface="Muli Regular"/>
              </a:rPr>
              <a:t> </a:t>
            </a:r>
            <a:r>
              <a:rPr lang="en-US" sz="3000" dirty="0" err="1">
                <a:solidFill>
                  <a:srgbClr val="FFFFFF"/>
                </a:solidFill>
                <a:latin typeface="Muli Regular"/>
              </a:rPr>
              <a:t>estocástico</a:t>
            </a:r>
            <a:r>
              <a:rPr lang="en-US" sz="3000" dirty="0">
                <a:solidFill>
                  <a:srgbClr val="FFFFFF"/>
                </a:solidFill>
                <a:latin typeface="Muli Regular"/>
              </a:rPr>
              <a:t> de 20 </a:t>
            </a:r>
            <a:r>
              <a:rPr lang="en-US" sz="3000" dirty="0" err="1">
                <a:solidFill>
                  <a:srgbClr val="FFFFFF"/>
                </a:solidFill>
                <a:latin typeface="Muli Regular"/>
              </a:rPr>
              <a:t>días</a:t>
            </a:r>
            <a:r>
              <a:rPr lang="en-US" sz="3000" dirty="0">
                <a:solidFill>
                  <a:srgbClr val="FFFFFF"/>
                </a:solidFill>
                <a:latin typeface="Muli Regular"/>
              </a:rPr>
              <a:t> </a:t>
            </a:r>
            <a:r>
              <a:rPr lang="en-US" sz="3000" dirty="0" err="1">
                <a:solidFill>
                  <a:srgbClr val="FFFFFF"/>
                </a:solidFill>
                <a:latin typeface="Muli Regular"/>
              </a:rPr>
              <a:t>indican</a:t>
            </a:r>
            <a:r>
              <a:rPr lang="en-US" sz="3000" dirty="0">
                <a:solidFill>
                  <a:srgbClr val="FFFFFF"/>
                </a:solidFill>
                <a:latin typeface="Muli Regular"/>
              </a:rPr>
              <a:t> que el </a:t>
            </a:r>
            <a:r>
              <a:rPr lang="en-US" sz="3000" dirty="0" err="1">
                <a:solidFill>
                  <a:srgbClr val="FFFFFF"/>
                </a:solidFill>
                <a:latin typeface="Muli Regular"/>
              </a:rPr>
              <a:t>activo</a:t>
            </a:r>
            <a:r>
              <a:rPr lang="en-US" sz="3000" dirty="0">
                <a:solidFill>
                  <a:srgbClr val="FFFFFF"/>
                </a:solidFill>
                <a:latin typeface="Muli Regular"/>
              </a:rPr>
              <a:t> </a:t>
            </a:r>
            <a:r>
              <a:rPr lang="en-US" sz="3000" dirty="0" err="1">
                <a:solidFill>
                  <a:srgbClr val="FFFFFF"/>
                </a:solidFill>
                <a:latin typeface="Muli Regular"/>
              </a:rPr>
              <a:t>subyacente</a:t>
            </a:r>
            <a:r>
              <a:rPr lang="en-US" sz="3000" dirty="0">
                <a:solidFill>
                  <a:srgbClr val="FFFFFF"/>
                </a:solidFill>
                <a:latin typeface="Muli Regular"/>
              </a:rPr>
              <a:t> se </a:t>
            </a:r>
            <a:r>
              <a:rPr lang="en-US" sz="3000" dirty="0" err="1">
                <a:solidFill>
                  <a:srgbClr val="FFFFFF"/>
                </a:solidFill>
                <a:latin typeface="Muli Regular"/>
              </a:rPr>
              <a:t>está</a:t>
            </a:r>
            <a:r>
              <a:rPr lang="en-US" sz="3000" dirty="0">
                <a:solidFill>
                  <a:srgbClr val="FFFFFF"/>
                </a:solidFill>
                <a:latin typeface="Muli Regular"/>
              </a:rPr>
              <a:t> </a:t>
            </a:r>
            <a:r>
              <a:rPr lang="en-US" sz="3000" dirty="0" err="1">
                <a:solidFill>
                  <a:srgbClr val="FFFFFF"/>
                </a:solidFill>
                <a:latin typeface="Muli Regular"/>
              </a:rPr>
              <a:t>cotizando</a:t>
            </a:r>
            <a:r>
              <a:rPr lang="en-US" sz="3000" dirty="0">
                <a:solidFill>
                  <a:srgbClr val="FFFFFF"/>
                </a:solidFill>
                <a:latin typeface="Muli Regular"/>
              </a:rPr>
              <a:t> </a:t>
            </a:r>
            <a:r>
              <a:rPr lang="en-US" sz="3000" dirty="0" err="1">
                <a:solidFill>
                  <a:srgbClr val="FFFFFF"/>
                </a:solidFill>
                <a:latin typeface="Muli Regular"/>
              </a:rPr>
              <a:t>cerca</a:t>
            </a:r>
            <a:r>
              <a:rPr lang="en-US" sz="3000" dirty="0">
                <a:solidFill>
                  <a:srgbClr val="FFFFFF"/>
                </a:solidFill>
                <a:latin typeface="Muli Regular"/>
              </a:rPr>
              <a:t> de la </a:t>
            </a:r>
            <a:r>
              <a:rPr lang="en-US" sz="3000" dirty="0" err="1">
                <a:solidFill>
                  <a:srgbClr val="FFFFFF"/>
                </a:solidFill>
                <a:latin typeface="Muli Regular"/>
              </a:rPr>
              <a:t>parte</a:t>
            </a:r>
            <a:r>
              <a:rPr lang="en-US" sz="3000" dirty="0">
                <a:solidFill>
                  <a:srgbClr val="FFFFFF"/>
                </a:solidFill>
                <a:latin typeface="Muli Regular"/>
              </a:rPr>
              <a:t> superior del </a:t>
            </a:r>
            <a:r>
              <a:rPr lang="en-US" sz="3000" dirty="0" err="1">
                <a:solidFill>
                  <a:srgbClr val="FFFFFF"/>
                </a:solidFill>
                <a:latin typeface="Muli Regular"/>
              </a:rPr>
              <a:t>rango</a:t>
            </a:r>
            <a:r>
              <a:rPr lang="en-US" sz="3000" dirty="0">
                <a:solidFill>
                  <a:srgbClr val="FFFFFF"/>
                </a:solidFill>
                <a:latin typeface="Muli Regular"/>
              </a:rPr>
              <a:t> entre el </a:t>
            </a:r>
            <a:r>
              <a:rPr lang="en-US" sz="3000" dirty="0" err="1">
                <a:solidFill>
                  <a:srgbClr val="FFFFFF"/>
                </a:solidFill>
                <a:latin typeface="Muli Regular"/>
              </a:rPr>
              <a:t>máximo</a:t>
            </a:r>
            <a:r>
              <a:rPr lang="en-US" sz="3000" dirty="0">
                <a:solidFill>
                  <a:srgbClr val="FFFFFF"/>
                </a:solidFill>
                <a:latin typeface="Muli Regular"/>
              </a:rPr>
              <a:t> y el </a:t>
            </a:r>
            <a:r>
              <a:rPr lang="en-US" sz="3000" dirty="0" err="1">
                <a:solidFill>
                  <a:srgbClr val="FFFFFF"/>
                </a:solidFill>
                <a:latin typeface="Muli Regular"/>
              </a:rPr>
              <a:t>mínimo</a:t>
            </a:r>
            <a:r>
              <a:rPr lang="en-US" sz="3000" dirty="0">
                <a:solidFill>
                  <a:srgbClr val="FFFFFF"/>
                </a:solidFill>
                <a:latin typeface="Muli Regular"/>
              </a:rPr>
              <a:t> para el </a:t>
            </a:r>
            <a:r>
              <a:rPr lang="en-US" sz="3000" dirty="0" err="1">
                <a:solidFill>
                  <a:srgbClr val="FFFFFF"/>
                </a:solidFill>
                <a:latin typeface="Muli Regular"/>
              </a:rPr>
              <a:t>periodo</a:t>
            </a:r>
            <a:r>
              <a:rPr lang="en-US" sz="3000" dirty="0">
                <a:solidFill>
                  <a:srgbClr val="FFFFFF"/>
                </a:solidFill>
                <a:latin typeface="Muli Regular"/>
              </a:rPr>
              <a:t> de 20 </a:t>
            </a:r>
            <a:r>
              <a:rPr lang="en-US" sz="3000" dirty="0" err="1">
                <a:solidFill>
                  <a:srgbClr val="FFFFFF"/>
                </a:solidFill>
                <a:latin typeface="Muli Regular"/>
              </a:rPr>
              <a:t>días</a:t>
            </a:r>
            <a:r>
              <a:rPr lang="en-US" sz="3000" dirty="0">
                <a:solidFill>
                  <a:srgbClr val="FFFFFF"/>
                </a:solidFill>
                <a:latin typeface="Muli Regular"/>
              </a:rPr>
              <a:t> </a:t>
            </a:r>
            <a:r>
              <a:rPr lang="en-US" sz="3000" dirty="0" err="1">
                <a:solidFill>
                  <a:srgbClr val="FFFFFF"/>
                </a:solidFill>
                <a:latin typeface="Muli Regular"/>
              </a:rPr>
              <a:t>analizado</a:t>
            </a:r>
            <a:r>
              <a:rPr lang="en-US" sz="3000" dirty="0">
                <a:solidFill>
                  <a:srgbClr val="FFFFFF"/>
                </a:solidFill>
                <a:latin typeface="Muli Regular"/>
              </a:rPr>
              <a:t>. Por el </a:t>
            </a:r>
            <a:r>
              <a:rPr lang="en-US" sz="3000" dirty="0" err="1">
                <a:solidFill>
                  <a:srgbClr val="FFFFFF"/>
                </a:solidFill>
                <a:latin typeface="Muli Regular"/>
              </a:rPr>
              <a:t>contrario</a:t>
            </a:r>
            <a:r>
              <a:rPr lang="en-US" sz="3000" dirty="0">
                <a:solidFill>
                  <a:srgbClr val="FFFFFF"/>
                </a:solidFill>
                <a:latin typeface="Muli Regular"/>
              </a:rPr>
              <a:t>, </a:t>
            </a:r>
            <a:r>
              <a:rPr lang="en-US" sz="3000" dirty="0" err="1">
                <a:solidFill>
                  <a:srgbClr val="FFFFFF"/>
                </a:solidFill>
                <a:latin typeface="Muli Regular"/>
              </a:rPr>
              <a:t>valores</a:t>
            </a:r>
            <a:r>
              <a:rPr lang="en-US" sz="3000" dirty="0">
                <a:solidFill>
                  <a:srgbClr val="FFFFFF"/>
                </a:solidFill>
                <a:latin typeface="Muli Regular"/>
              </a:rPr>
              <a:t> por </a:t>
            </a:r>
            <a:r>
              <a:rPr lang="en-US" sz="3000" dirty="0" err="1">
                <a:solidFill>
                  <a:srgbClr val="FFFFFF"/>
                </a:solidFill>
                <a:latin typeface="Muli Regular"/>
              </a:rPr>
              <a:t>debajo</a:t>
            </a:r>
            <a:r>
              <a:rPr lang="en-US" sz="3000" dirty="0">
                <a:solidFill>
                  <a:srgbClr val="FFFFFF"/>
                </a:solidFill>
                <a:latin typeface="Muli Regular"/>
              </a:rPr>
              <a:t> de 20 se </a:t>
            </a:r>
            <a:r>
              <a:rPr lang="en-US" sz="3000" dirty="0" err="1">
                <a:solidFill>
                  <a:srgbClr val="FFFFFF"/>
                </a:solidFill>
                <a:latin typeface="Muli Regular"/>
              </a:rPr>
              <a:t>producen</a:t>
            </a:r>
            <a:r>
              <a:rPr lang="en-US" sz="3000" dirty="0">
                <a:solidFill>
                  <a:srgbClr val="FFFFFF"/>
                </a:solidFill>
                <a:latin typeface="Muli Regular"/>
              </a:rPr>
              <a:t> </a:t>
            </a:r>
            <a:r>
              <a:rPr lang="en-US" sz="3000" dirty="0" err="1">
                <a:solidFill>
                  <a:srgbClr val="FFFFFF"/>
                </a:solidFill>
                <a:latin typeface="Muli Regular"/>
              </a:rPr>
              <a:t>cuando</a:t>
            </a:r>
            <a:r>
              <a:rPr lang="en-US" sz="3000" dirty="0">
                <a:solidFill>
                  <a:srgbClr val="FFFFFF"/>
                </a:solidFill>
                <a:latin typeface="Muli Regular"/>
              </a:rPr>
              <a:t> un </a:t>
            </a:r>
            <a:r>
              <a:rPr lang="en-US" sz="3000" dirty="0" err="1">
                <a:solidFill>
                  <a:srgbClr val="FFFFFF"/>
                </a:solidFill>
                <a:latin typeface="Muli Regular"/>
              </a:rPr>
              <a:t>activo</a:t>
            </a:r>
            <a:r>
              <a:rPr lang="en-US" sz="3000" dirty="0">
                <a:solidFill>
                  <a:srgbClr val="FFFFFF"/>
                </a:solidFill>
                <a:latin typeface="Muli Regular"/>
              </a:rPr>
              <a:t> </a:t>
            </a:r>
            <a:r>
              <a:rPr lang="en-US" sz="3000" dirty="0" err="1">
                <a:solidFill>
                  <a:srgbClr val="FFFFFF"/>
                </a:solidFill>
                <a:latin typeface="Muli Regular"/>
              </a:rPr>
              <a:t>financiero</a:t>
            </a:r>
            <a:r>
              <a:rPr lang="en-US" sz="3000" dirty="0">
                <a:solidFill>
                  <a:srgbClr val="FFFFFF"/>
                </a:solidFill>
                <a:latin typeface="Muli Regular"/>
              </a:rPr>
              <a:t> se </a:t>
            </a:r>
            <a:r>
              <a:rPr lang="en-US" sz="3000" dirty="0" err="1">
                <a:solidFill>
                  <a:srgbClr val="FFFFFF"/>
                </a:solidFill>
                <a:latin typeface="Muli Regular"/>
              </a:rPr>
              <a:t>está</a:t>
            </a:r>
            <a:r>
              <a:rPr lang="en-US" sz="3000" dirty="0">
                <a:solidFill>
                  <a:srgbClr val="FFFFFF"/>
                </a:solidFill>
                <a:latin typeface="Muli Regular"/>
              </a:rPr>
              <a:t> </a:t>
            </a:r>
            <a:r>
              <a:rPr lang="en-US" sz="3000" dirty="0" err="1">
                <a:solidFill>
                  <a:srgbClr val="FFFFFF"/>
                </a:solidFill>
                <a:latin typeface="Muli Regular"/>
              </a:rPr>
              <a:t>cotizando</a:t>
            </a:r>
            <a:r>
              <a:rPr lang="en-US" sz="3000" dirty="0">
                <a:solidFill>
                  <a:srgbClr val="FFFFFF"/>
                </a:solidFill>
                <a:latin typeface="Muli Regular"/>
              </a:rPr>
              <a:t> </a:t>
            </a:r>
            <a:r>
              <a:rPr lang="en-US" sz="3000" dirty="0" err="1">
                <a:solidFill>
                  <a:srgbClr val="FFFFFF"/>
                </a:solidFill>
                <a:latin typeface="Muli Regular"/>
              </a:rPr>
              <a:t>en</a:t>
            </a:r>
            <a:r>
              <a:rPr lang="en-US" sz="3000" dirty="0">
                <a:solidFill>
                  <a:srgbClr val="FFFFFF"/>
                </a:solidFill>
                <a:latin typeface="Muli Regular"/>
              </a:rPr>
              <a:t> el </a:t>
            </a:r>
            <a:r>
              <a:rPr lang="en-US" sz="3000" dirty="0" err="1">
                <a:solidFill>
                  <a:srgbClr val="FFFFFF"/>
                </a:solidFill>
                <a:latin typeface="Muli Regular"/>
              </a:rPr>
              <a:t>extremo</a:t>
            </a:r>
            <a:r>
              <a:rPr lang="en-US" sz="3000" dirty="0">
                <a:solidFill>
                  <a:srgbClr val="FFFFFF"/>
                </a:solidFill>
                <a:latin typeface="Muli Regular"/>
              </a:rPr>
              <a:t> inferior del </a:t>
            </a:r>
            <a:r>
              <a:rPr lang="en-US" sz="3000" dirty="0" err="1">
                <a:solidFill>
                  <a:srgbClr val="FFFFFF"/>
                </a:solidFill>
                <a:latin typeface="Muli Regular"/>
              </a:rPr>
              <a:t>rango</a:t>
            </a:r>
            <a:r>
              <a:rPr lang="en-US" sz="3000" dirty="0">
                <a:solidFill>
                  <a:srgbClr val="FFFFFF"/>
                </a:solidFill>
                <a:latin typeface="Muli Regular"/>
              </a:rPr>
              <a:t> entre el </a:t>
            </a:r>
            <a:r>
              <a:rPr lang="en-US" sz="3000" dirty="0" err="1">
                <a:solidFill>
                  <a:srgbClr val="FFFFFF"/>
                </a:solidFill>
                <a:latin typeface="Muli Regular"/>
              </a:rPr>
              <a:t>máximo</a:t>
            </a:r>
            <a:r>
              <a:rPr lang="en-US" sz="3000" dirty="0">
                <a:solidFill>
                  <a:srgbClr val="FFFFFF"/>
                </a:solidFill>
                <a:latin typeface="Muli Regular"/>
              </a:rPr>
              <a:t> y el </a:t>
            </a:r>
            <a:r>
              <a:rPr lang="en-US" sz="3000" dirty="0" err="1">
                <a:solidFill>
                  <a:srgbClr val="FFFFFF"/>
                </a:solidFill>
                <a:latin typeface="Muli Regular"/>
              </a:rPr>
              <a:t>mínimo</a:t>
            </a:r>
            <a:r>
              <a:rPr lang="en-US" sz="3000" dirty="0">
                <a:solidFill>
                  <a:srgbClr val="FFFFFF"/>
                </a:solidFill>
                <a:latin typeface="Muli Regular"/>
              </a:rPr>
              <a:t>.</a:t>
            </a:r>
          </a:p>
        </p:txBody>
      </p:sp>
      <p:pic>
        <p:nvPicPr>
          <p:cNvPr id="4" name="Picture 4"/>
          <p:cNvPicPr>
            <a:picLocks noChangeAspect="1"/>
          </p:cNvPicPr>
          <p:nvPr/>
        </p:nvPicPr>
        <p:blipFill>
          <a:blip r:embed="rId2"/>
          <a:srcRect/>
          <a:stretch>
            <a:fillRect/>
          </a:stretch>
        </p:blipFill>
        <p:spPr>
          <a:xfrm>
            <a:off x="15084770" y="7575886"/>
            <a:ext cx="2022066" cy="1880521"/>
          </a:xfrm>
          <a:prstGeom prst="rect">
            <a:avLst/>
          </a:prstGeom>
        </p:spPr>
      </p:pic>
      <p:grpSp>
        <p:nvGrpSpPr>
          <p:cNvPr id="5" name="Group 5"/>
          <p:cNvGrpSpPr/>
          <p:nvPr/>
        </p:nvGrpSpPr>
        <p:grpSpPr>
          <a:xfrm rot="-10800000">
            <a:off x="16492091" y="8537985"/>
            <a:ext cx="720315" cy="720315"/>
            <a:chOff x="0" y="0"/>
            <a:chExt cx="960421" cy="960421"/>
          </a:xfrm>
        </p:grpSpPr>
        <p:pic>
          <p:nvPicPr>
            <p:cNvPr id="6" name="Picture 6"/>
            <p:cNvPicPr>
              <a:picLocks noChangeAspect="1"/>
            </p:cNvPicPr>
            <p:nvPr/>
          </p:nvPicPr>
          <p:blipFill>
            <a:blip r:embed="rId3"/>
            <a:srcRect/>
            <a:stretch>
              <a:fillRect/>
            </a:stretch>
          </p:blipFill>
          <p:spPr>
            <a:xfrm rot="-10800000">
              <a:off x="0" y="0"/>
              <a:ext cx="960421" cy="960421"/>
            </a:xfrm>
            <a:prstGeom prst="rect">
              <a:avLst/>
            </a:prstGeom>
          </p:spPr>
        </p:pic>
        <p:pic>
          <p:nvPicPr>
            <p:cNvPr id="7" name="Picture 7"/>
            <p:cNvPicPr>
              <a:picLocks noChangeAspect="1"/>
            </p:cNvPicPr>
            <p:nvPr/>
          </p:nvPicPr>
          <p:blipFill>
            <a:blip r:embed="rId4"/>
            <a:srcRect/>
            <a:stretch>
              <a:fillRect/>
            </a:stretch>
          </p:blipFill>
          <p:spPr>
            <a:xfrm>
              <a:off x="234750" y="234750"/>
              <a:ext cx="490920" cy="490920"/>
            </a:xfrm>
            <a:prstGeom prst="rect">
              <a:avLst/>
            </a:prstGeom>
          </p:spPr>
        </p:pic>
      </p:grpSp>
      <p:pic>
        <p:nvPicPr>
          <p:cNvPr id="8" name="Picture 8"/>
          <p:cNvPicPr>
            <a:picLocks noChangeAspect="1"/>
          </p:cNvPicPr>
          <p:nvPr/>
        </p:nvPicPr>
        <p:blipFill>
          <a:blip r:embed="rId2"/>
          <a:srcRect/>
          <a:stretch>
            <a:fillRect/>
          </a:stretch>
        </p:blipFill>
        <p:spPr>
          <a:xfrm>
            <a:off x="10981440" y="830593"/>
            <a:ext cx="2022066" cy="1880521"/>
          </a:xfrm>
          <a:prstGeom prst="rect">
            <a:avLst/>
          </a:prstGeom>
        </p:spPr>
      </p:pic>
      <p:grpSp>
        <p:nvGrpSpPr>
          <p:cNvPr id="9" name="Group 9"/>
          <p:cNvGrpSpPr/>
          <p:nvPr/>
        </p:nvGrpSpPr>
        <p:grpSpPr>
          <a:xfrm rot="-5400000">
            <a:off x="10651297" y="2279441"/>
            <a:ext cx="7091536" cy="4590054"/>
            <a:chOff x="0" y="0"/>
            <a:chExt cx="1923367" cy="1244915"/>
          </a:xfrm>
        </p:grpSpPr>
        <p:sp>
          <p:nvSpPr>
            <p:cNvPr id="10" name="Freeform 10"/>
            <p:cNvSpPr/>
            <p:nvPr/>
          </p:nvSpPr>
          <p:spPr>
            <a:xfrm>
              <a:off x="0" y="0"/>
              <a:ext cx="1923367" cy="1244915"/>
            </a:xfrm>
            <a:custGeom>
              <a:avLst/>
              <a:gdLst/>
              <a:ahLst/>
              <a:cxnLst/>
              <a:rect l="l" t="t" r="r" b="b"/>
              <a:pathLst>
                <a:path w="1923367" h="1244915">
                  <a:moveTo>
                    <a:pt x="1798906" y="1244915"/>
                  </a:moveTo>
                  <a:lnTo>
                    <a:pt x="124460" y="1244915"/>
                  </a:lnTo>
                  <a:cubicBezTo>
                    <a:pt x="55880" y="1244915"/>
                    <a:pt x="0" y="1189034"/>
                    <a:pt x="0" y="1120454"/>
                  </a:cubicBezTo>
                  <a:lnTo>
                    <a:pt x="0" y="124460"/>
                  </a:lnTo>
                  <a:cubicBezTo>
                    <a:pt x="0" y="55880"/>
                    <a:pt x="55880" y="0"/>
                    <a:pt x="124460" y="0"/>
                  </a:cubicBezTo>
                  <a:lnTo>
                    <a:pt x="1798907" y="0"/>
                  </a:lnTo>
                  <a:cubicBezTo>
                    <a:pt x="1867487" y="0"/>
                    <a:pt x="1923367" y="55880"/>
                    <a:pt x="1923367" y="124460"/>
                  </a:cubicBezTo>
                  <a:lnTo>
                    <a:pt x="1923367" y="1120455"/>
                  </a:lnTo>
                  <a:cubicBezTo>
                    <a:pt x="1923367" y="1189035"/>
                    <a:pt x="1867487" y="1244915"/>
                    <a:pt x="1798907" y="1244915"/>
                  </a:cubicBezTo>
                  <a:close/>
                </a:path>
              </a:pathLst>
            </a:custGeom>
            <a:solidFill>
              <a:srgbClr val="75C7FB"/>
            </a:solidFill>
          </p:spPr>
        </p:sp>
      </p:grpSp>
      <p:pic>
        <p:nvPicPr>
          <p:cNvPr id="11" name="Picture 11"/>
          <p:cNvPicPr>
            <a:picLocks noChangeAspect="1"/>
          </p:cNvPicPr>
          <p:nvPr/>
        </p:nvPicPr>
        <p:blipFill>
          <a:blip r:embed="rId5"/>
          <a:srcRect/>
          <a:stretch>
            <a:fillRect/>
          </a:stretch>
        </p:blipFill>
        <p:spPr>
          <a:xfrm>
            <a:off x="10518745" y="2390764"/>
            <a:ext cx="6740555" cy="5729472"/>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rcRect/>
          <a:stretch>
            <a:fillRect/>
          </a:stretch>
        </a:blipFill>
        <a:effectLst/>
      </p:bgPr>
    </p:bg>
    <p:spTree>
      <p:nvGrpSpPr>
        <p:cNvPr id="1" name=""/>
        <p:cNvGrpSpPr/>
        <p:nvPr/>
      </p:nvGrpSpPr>
      <p:grpSpPr>
        <a:xfrm>
          <a:off x="0" y="0"/>
          <a:ext cx="0" cy="0"/>
          <a:chOff x="0" y="0"/>
          <a:chExt cx="0" cy="0"/>
        </a:xfrm>
      </p:grpSpPr>
      <p:grpSp>
        <p:nvGrpSpPr>
          <p:cNvPr id="2" name="Group 2"/>
          <p:cNvGrpSpPr/>
          <p:nvPr/>
        </p:nvGrpSpPr>
        <p:grpSpPr>
          <a:xfrm rot="-10800000">
            <a:off x="16538985" y="8537985"/>
            <a:ext cx="720315" cy="720315"/>
            <a:chOff x="0" y="0"/>
            <a:chExt cx="960421" cy="960421"/>
          </a:xfrm>
        </p:grpSpPr>
        <p:pic>
          <p:nvPicPr>
            <p:cNvPr id="3" name="Picture 3"/>
            <p:cNvPicPr>
              <a:picLocks noChangeAspect="1"/>
            </p:cNvPicPr>
            <p:nvPr/>
          </p:nvPicPr>
          <p:blipFill>
            <a:blip r:embed="rId3"/>
            <a:srcRect/>
            <a:stretch>
              <a:fillRect/>
            </a:stretch>
          </p:blipFill>
          <p:spPr>
            <a:xfrm rot="-10800000">
              <a:off x="0" y="0"/>
              <a:ext cx="960421" cy="960421"/>
            </a:xfrm>
            <a:prstGeom prst="rect">
              <a:avLst/>
            </a:prstGeom>
          </p:spPr>
        </p:pic>
        <p:pic>
          <p:nvPicPr>
            <p:cNvPr id="4" name="Picture 4"/>
            <p:cNvPicPr>
              <a:picLocks noChangeAspect="1"/>
            </p:cNvPicPr>
            <p:nvPr/>
          </p:nvPicPr>
          <p:blipFill>
            <a:blip r:embed="rId4"/>
            <a:srcRect/>
            <a:stretch>
              <a:fillRect/>
            </a:stretch>
          </p:blipFill>
          <p:spPr>
            <a:xfrm>
              <a:off x="234750" y="234750"/>
              <a:ext cx="490920" cy="490920"/>
            </a:xfrm>
            <a:prstGeom prst="rect">
              <a:avLst/>
            </a:prstGeom>
          </p:spPr>
        </p:pic>
      </p:grpSp>
      <p:pic>
        <p:nvPicPr>
          <p:cNvPr id="5" name="Picture 5"/>
          <p:cNvPicPr>
            <a:picLocks noChangeAspect="1"/>
          </p:cNvPicPr>
          <p:nvPr/>
        </p:nvPicPr>
        <p:blipFill>
          <a:blip r:embed="rId5"/>
          <a:srcRect/>
          <a:stretch>
            <a:fillRect/>
          </a:stretch>
        </p:blipFill>
        <p:spPr>
          <a:xfrm>
            <a:off x="15117615" y="5612131"/>
            <a:ext cx="2141685" cy="1991767"/>
          </a:xfrm>
          <a:prstGeom prst="rect">
            <a:avLst/>
          </a:prstGeom>
        </p:spPr>
      </p:pic>
      <p:pic>
        <p:nvPicPr>
          <p:cNvPr id="6" name="Picture 6"/>
          <p:cNvPicPr>
            <a:picLocks noChangeAspect="1"/>
          </p:cNvPicPr>
          <p:nvPr/>
        </p:nvPicPr>
        <p:blipFill>
          <a:blip r:embed="rId5"/>
          <a:srcRect/>
          <a:stretch>
            <a:fillRect/>
          </a:stretch>
        </p:blipFill>
        <p:spPr>
          <a:xfrm>
            <a:off x="7793387" y="849512"/>
            <a:ext cx="2141685" cy="1991767"/>
          </a:xfrm>
          <a:prstGeom prst="rect">
            <a:avLst/>
          </a:prstGeom>
        </p:spPr>
      </p:pic>
      <p:pic>
        <p:nvPicPr>
          <p:cNvPr id="7" name="Picture 7"/>
          <p:cNvPicPr>
            <a:picLocks noChangeAspect="1"/>
          </p:cNvPicPr>
          <p:nvPr/>
        </p:nvPicPr>
        <p:blipFill>
          <a:blip r:embed="rId6"/>
          <a:srcRect/>
          <a:stretch>
            <a:fillRect/>
          </a:stretch>
        </p:blipFill>
        <p:spPr>
          <a:xfrm>
            <a:off x="8003399" y="1296730"/>
            <a:ext cx="10046047" cy="8287989"/>
          </a:xfrm>
          <a:prstGeom prst="rect">
            <a:avLst/>
          </a:prstGeom>
        </p:spPr>
      </p:pic>
      <p:sp>
        <p:nvSpPr>
          <p:cNvPr id="8" name="TextBox 8"/>
          <p:cNvSpPr txBox="1"/>
          <p:nvPr/>
        </p:nvSpPr>
        <p:spPr>
          <a:xfrm>
            <a:off x="1028700" y="556234"/>
            <a:ext cx="5084520" cy="1021131"/>
          </a:xfrm>
          <a:prstGeom prst="rect">
            <a:avLst/>
          </a:prstGeom>
        </p:spPr>
        <p:txBody>
          <a:bodyPr lIns="0" tIns="0" rIns="0" bIns="0" rtlCol="0" anchor="t">
            <a:spAutoFit/>
          </a:bodyPr>
          <a:lstStyle/>
          <a:p>
            <a:pPr>
              <a:lnSpc>
                <a:spcPts val="7920"/>
              </a:lnSpc>
            </a:pPr>
            <a:r>
              <a:rPr lang="en-US" sz="7200" spc="-72">
                <a:solidFill>
                  <a:srgbClr val="0048CD"/>
                </a:solidFill>
                <a:latin typeface="Muli Bold"/>
              </a:rPr>
              <a:t>Ejemplo:</a:t>
            </a:r>
          </a:p>
        </p:txBody>
      </p:sp>
      <p:sp>
        <p:nvSpPr>
          <p:cNvPr id="9" name="TextBox 9"/>
          <p:cNvSpPr txBox="1"/>
          <p:nvPr/>
        </p:nvSpPr>
        <p:spPr>
          <a:xfrm>
            <a:off x="598284" y="1942494"/>
            <a:ext cx="6786208" cy="7292959"/>
          </a:xfrm>
          <a:prstGeom prst="rect">
            <a:avLst/>
          </a:prstGeom>
        </p:spPr>
        <p:txBody>
          <a:bodyPr lIns="0" tIns="0" rIns="0" bIns="0" rtlCol="0" anchor="t">
            <a:spAutoFit/>
          </a:bodyPr>
          <a:lstStyle/>
          <a:p>
            <a:pPr marL="539750" lvl="1" indent="-269875" algn="just">
              <a:lnSpc>
                <a:spcPts val="3550"/>
              </a:lnSpc>
              <a:buFont typeface="Arial"/>
              <a:buChar char="•"/>
            </a:pPr>
            <a:r>
              <a:rPr lang="en-US" sz="2500" dirty="0" err="1">
                <a:solidFill>
                  <a:srgbClr val="000000"/>
                </a:solidFill>
                <a:latin typeface="Arimo"/>
              </a:rPr>
              <a:t>Oscilador</a:t>
            </a:r>
            <a:r>
              <a:rPr lang="en-US" sz="2500" dirty="0">
                <a:solidFill>
                  <a:srgbClr val="000000"/>
                </a:solidFill>
                <a:latin typeface="Arimo"/>
              </a:rPr>
              <a:t> </a:t>
            </a:r>
            <a:r>
              <a:rPr lang="en-US" sz="2500" dirty="0" err="1">
                <a:solidFill>
                  <a:srgbClr val="000000"/>
                </a:solidFill>
                <a:latin typeface="Arimo"/>
              </a:rPr>
              <a:t>estocástico</a:t>
            </a:r>
            <a:r>
              <a:rPr lang="en-US" sz="2500" dirty="0">
                <a:solidFill>
                  <a:srgbClr val="000000"/>
                </a:solidFill>
                <a:latin typeface="Arimo"/>
              </a:rPr>
              <a:t> total (20,5,5) </a:t>
            </a:r>
          </a:p>
          <a:p>
            <a:pPr marL="539750" lvl="1" indent="-269875" algn="just">
              <a:lnSpc>
                <a:spcPts val="3550"/>
              </a:lnSpc>
              <a:buFont typeface="Arial"/>
              <a:buChar char="•"/>
            </a:pPr>
            <a:r>
              <a:rPr lang="en-US" sz="2500" dirty="0">
                <a:solidFill>
                  <a:srgbClr val="000000"/>
                </a:solidFill>
                <a:latin typeface="Arimo"/>
              </a:rPr>
              <a:t>El </a:t>
            </a:r>
            <a:r>
              <a:rPr lang="en-US" sz="2500" dirty="0" err="1">
                <a:solidFill>
                  <a:srgbClr val="000000"/>
                </a:solidFill>
                <a:latin typeface="Arimo"/>
              </a:rPr>
              <a:t>rango</a:t>
            </a:r>
            <a:r>
              <a:rPr lang="en-US" sz="2500" dirty="0">
                <a:solidFill>
                  <a:srgbClr val="000000"/>
                </a:solidFill>
                <a:latin typeface="Arimo"/>
              </a:rPr>
              <a:t> del </a:t>
            </a:r>
            <a:r>
              <a:rPr lang="en-US" sz="2500" dirty="0" err="1">
                <a:solidFill>
                  <a:srgbClr val="000000"/>
                </a:solidFill>
                <a:latin typeface="Arimo"/>
              </a:rPr>
              <a:t>precio</a:t>
            </a:r>
            <a:r>
              <a:rPr lang="en-US" sz="2500" dirty="0">
                <a:solidFill>
                  <a:srgbClr val="000000"/>
                </a:solidFill>
                <a:latin typeface="Arimo"/>
              </a:rPr>
              <a:t> </a:t>
            </a:r>
            <a:r>
              <a:rPr lang="en-US" sz="2500" dirty="0" err="1">
                <a:solidFill>
                  <a:srgbClr val="000000"/>
                </a:solidFill>
                <a:latin typeface="Arimo"/>
              </a:rPr>
              <a:t>estuvo</a:t>
            </a:r>
            <a:r>
              <a:rPr lang="en-US" sz="2500" dirty="0">
                <a:solidFill>
                  <a:srgbClr val="000000"/>
                </a:solidFill>
                <a:latin typeface="Arimo"/>
              </a:rPr>
              <a:t> entre 14 y 18, </a:t>
            </a:r>
            <a:r>
              <a:rPr lang="en-US" sz="2500" dirty="0" err="1">
                <a:solidFill>
                  <a:srgbClr val="000000"/>
                </a:solidFill>
                <a:latin typeface="Arimo"/>
              </a:rPr>
              <a:t>rango</a:t>
            </a:r>
            <a:r>
              <a:rPr lang="en-US" sz="2500" dirty="0">
                <a:solidFill>
                  <a:srgbClr val="000000"/>
                </a:solidFill>
                <a:latin typeface="Arimo"/>
              </a:rPr>
              <a:t> ideal para </a:t>
            </a:r>
            <a:r>
              <a:rPr lang="en-US" sz="2500" dirty="0" err="1">
                <a:solidFill>
                  <a:srgbClr val="000000"/>
                </a:solidFill>
                <a:latin typeface="Arimo"/>
              </a:rPr>
              <a:t>utilizar</a:t>
            </a:r>
            <a:r>
              <a:rPr lang="en-US" sz="2500" dirty="0">
                <a:solidFill>
                  <a:srgbClr val="000000"/>
                </a:solidFill>
                <a:latin typeface="Arimo"/>
              </a:rPr>
              <a:t>  el </a:t>
            </a:r>
            <a:r>
              <a:rPr lang="en-US" sz="2500" dirty="0" err="1">
                <a:solidFill>
                  <a:srgbClr val="000000"/>
                </a:solidFill>
                <a:latin typeface="Arimo"/>
              </a:rPr>
              <a:t>oscilador</a:t>
            </a:r>
            <a:r>
              <a:rPr lang="en-US" sz="2500" dirty="0">
                <a:solidFill>
                  <a:srgbClr val="000000"/>
                </a:solidFill>
                <a:latin typeface="Arimo"/>
              </a:rPr>
              <a:t> </a:t>
            </a:r>
            <a:r>
              <a:rPr lang="en-US" sz="2500" dirty="0" err="1">
                <a:solidFill>
                  <a:srgbClr val="000000"/>
                </a:solidFill>
                <a:latin typeface="Arimo"/>
              </a:rPr>
              <a:t>estocástico</a:t>
            </a:r>
            <a:r>
              <a:rPr lang="en-US" sz="2500" dirty="0">
                <a:solidFill>
                  <a:srgbClr val="000000"/>
                </a:solidFill>
                <a:latin typeface="Arimo"/>
              </a:rPr>
              <a:t>.</a:t>
            </a:r>
          </a:p>
          <a:p>
            <a:pPr marL="539749" lvl="1" indent="-269875" algn="just">
              <a:lnSpc>
                <a:spcPts val="3549"/>
              </a:lnSpc>
              <a:buFont typeface="Arial"/>
              <a:buChar char="•"/>
            </a:pPr>
            <a:r>
              <a:rPr lang="en-US" sz="2500" dirty="0">
                <a:solidFill>
                  <a:srgbClr val="000000"/>
                </a:solidFill>
                <a:latin typeface="Muli Regular"/>
              </a:rPr>
              <a:t>El </a:t>
            </a:r>
            <a:r>
              <a:rPr lang="en-US" sz="2500" dirty="0" err="1">
                <a:solidFill>
                  <a:srgbClr val="000000"/>
                </a:solidFill>
                <a:latin typeface="Muli Regular"/>
              </a:rPr>
              <a:t>oscilador</a:t>
            </a:r>
            <a:r>
              <a:rPr lang="en-US" sz="2500" dirty="0">
                <a:solidFill>
                  <a:srgbClr val="000000"/>
                </a:solidFill>
                <a:latin typeface="Muli Regular"/>
              </a:rPr>
              <a:t> </a:t>
            </a:r>
            <a:r>
              <a:rPr lang="en-US" sz="2500" dirty="0" err="1">
                <a:solidFill>
                  <a:srgbClr val="000000"/>
                </a:solidFill>
                <a:latin typeface="Muli Regular"/>
              </a:rPr>
              <a:t>i</a:t>
            </a:r>
            <a:r>
              <a:rPr lang="en-US" sz="2500" dirty="0" err="1">
                <a:solidFill>
                  <a:srgbClr val="000000"/>
                </a:solidFill>
                <a:latin typeface="Arimo"/>
              </a:rPr>
              <a:t>ndica</a:t>
            </a:r>
            <a:r>
              <a:rPr lang="en-US" sz="2500" dirty="0">
                <a:solidFill>
                  <a:srgbClr val="000000"/>
                </a:solidFill>
                <a:latin typeface="Arimo"/>
              </a:rPr>
              <a:t> </a:t>
            </a:r>
            <a:r>
              <a:rPr lang="en-US" sz="2500" dirty="0" err="1">
                <a:solidFill>
                  <a:srgbClr val="000000"/>
                </a:solidFill>
                <a:latin typeface="Arimo"/>
              </a:rPr>
              <a:t>sobre</a:t>
            </a:r>
            <a:r>
              <a:rPr lang="en-US" sz="2500" dirty="0">
                <a:solidFill>
                  <a:srgbClr val="000000"/>
                </a:solidFill>
                <a:latin typeface="Arimo"/>
              </a:rPr>
              <a:t> </a:t>
            </a:r>
            <a:r>
              <a:rPr lang="en-US" sz="2500" dirty="0" err="1">
                <a:solidFill>
                  <a:srgbClr val="000000"/>
                </a:solidFill>
                <a:latin typeface="Arimo"/>
              </a:rPr>
              <a:t>compra</a:t>
            </a:r>
            <a:r>
              <a:rPr lang="en-US" sz="2500" dirty="0">
                <a:solidFill>
                  <a:srgbClr val="000000"/>
                </a:solidFill>
                <a:latin typeface="Arimo"/>
              </a:rPr>
              <a:t> y </a:t>
            </a:r>
            <a:r>
              <a:rPr lang="en-US" sz="2500" dirty="0" err="1">
                <a:solidFill>
                  <a:srgbClr val="000000"/>
                </a:solidFill>
                <a:latin typeface="Arimo"/>
              </a:rPr>
              <a:t>fortaleza</a:t>
            </a:r>
            <a:r>
              <a:rPr lang="en-US" sz="2500" dirty="0">
                <a:solidFill>
                  <a:srgbClr val="000000"/>
                </a:solidFill>
                <a:latin typeface="Arimo"/>
              </a:rPr>
              <a:t> </a:t>
            </a:r>
            <a:r>
              <a:rPr lang="en-US" sz="2500" dirty="0" err="1">
                <a:solidFill>
                  <a:srgbClr val="000000"/>
                </a:solidFill>
                <a:latin typeface="Arimo"/>
              </a:rPr>
              <a:t>en</a:t>
            </a:r>
            <a:r>
              <a:rPr lang="en-US" sz="2500" dirty="0">
                <a:solidFill>
                  <a:srgbClr val="000000"/>
                </a:solidFill>
                <a:latin typeface="Arimo"/>
              </a:rPr>
              <a:t> el mercado </a:t>
            </a:r>
            <a:r>
              <a:rPr lang="en-US" sz="2500" dirty="0" err="1">
                <a:solidFill>
                  <a:srgbClr val="000000"/>
                </a:solidFill>
                <a:latin typeface="Arimo"/>
              </a:rPr>
              <a:t>cuando</a:t>
            </a:r>
            <a:r>
              <a:rPr lang="en-US" sz="2500" dirty="0">
                <a:solidFill>
                  <a:srgbClr val="000000"/>
                </a:solidFill>
                <a:latin typeface="Arimo"/>
              </a:rPr>
              <a:t> </a:t>
            </a:r>
            <a:r>
              <a:rPr lang="en-US" sz="2500" dirty="0" err="1">
                <a:solidFill>
                  <a:srgbClr val="000000"/>
                </a:solidFill>
                <a:latin typeface="Arimo"/>
              </a:rPr>
              <a:t>está</a:t>
            </a:r>
            <a:r>
              <a:rPr lang="en-US" sz="2500" dirty="0">
                <a:solidFill>
                  <a:srgbClr val="000000"/>
                </a:solidFill>
                <a:latin typeface="Arimo"/>
              </a:rPr>
              <a:t> </a:t>
            </a:r>
            <a:r>
              <a:rPr lang="en-US" sz="2500" dirty="0" err="1">
                <a:solidFill>
                  <a:srgbClr val="000000"/>
                </a:solidFill>
                <a:latin typeface="Arimo"/>
              </a:rPr>
              <a:t>arriba</a:t>
            </a:r>
            <a:r>
              <a:rPr lang="en-US" sz="2500" dirty="0">
                <a:solidFill>
                  <a:srgbClr val="000000"/>
                </a:solidFill>
                <a:latin typeface="Arimo"/>
              </a:rPr>
              <a:t> de 80%.</a:t>
            </a:r>
          </a:p>
          <a:p>
            <a:pPr marL="539750" lvl="1" indent="-269875" algn="just">
              <a:lnSpc>
                <a:spcPts val="3550"/>
              </a:lnSpc>
              <a:buFont typeface="Arial"/>
              <a:buChar char="•"/>
            </a:pPr>
            <a:r>
              <a:rPr lang="en-US" sz="2499" dirty="0" err="1">
                <a:solidFill>
                  <a:srgbClr val="000000"/>
                </a:solidFill>
                <a:latin typeface="Muli Regular"/>
              </a:rPr>
              <a:t>Mov</a:t>
            </a:r>
            <a:r>
              <a:rPr lang="en-US" sz="2500" dirty="0" err="1">
                <a:solidFill>
                  <a:srgbClr val="000000"/>
                </a:solidFill>
                <a:latin typeface="Arimo"/>
              </a:rPr>
              <a:t>imientos</a:t>
            </a:r>
            <a:r>
              <a:rPr lang="en-US" sz="2500" dirty="0">
                <a:solidFill>
                  <a:srgbClr val="000000"/>
                </a:solidFill>
                <a:latin typeface="Arimo"/>
              </a:rPr>
              <a:t>  </a:t>
            </a:r>
            <a:r>
              <a:rPr lang="en-US" sz="2500" dirty="0" err="1">
                <a:solidFill>
                  <a:srgbClr val="000000"/>
                </a:solidFill>
                <a:latin typeface="Arimo"/>
              </a:rPr>
              <a:t>abajo</a:t>
            </a:r>
            <a:r>
              <a:rPr lang="en-US" sz="2500" dirty="0">
                <a:solidFill>
                  <a:srgbClr val="000000"/>
                </a:solidFill>
                <a:latin typeface="Arimo"/>
              </a:rPr>
              <a:t> de 80% </a:t>
            </a:r>
            <a:r>
              <a:rPr lang="en-US" sz="2500" dirty="0" err="1">
                <a:solidFill>
                  <a:srgbClr val="000000"/>
                </a:solidFill>
                <a:latin typeface="Arimo"/>
              </a:rPr>
              <a:t>señalan</a:t>
            </a:r>
            <a:r>
              <a:rPr lang="en-US" sz="2500" dirty="0">
                <a:solidFill>
                  <a:srgbClr val="000000"/>
                </a:solidFill>
                <a:latin typeface="Arimo"/>
              </a:rPr>
              <a:t> una </a:t>
            </a:r>
            <a:r>
              <a:rPr lang="en-US" sz="2500" dirty="0" err="1">
                <a:solidFill>
                  <a:srgbClr val="000000"/>
                </a:solidFill>
                <a:latin typeface="Arimo"/>
              </a:rPr>
              <a:t>posible</a:t>
            </a:r>
            <a:r>
              <a:rPr lang="en-US" sz="2500" dirty="0">
                <a:solidFill>
                  <a:srgbClr val="000000"/>
                </a:solidFill>
                <a:latin typeface="Arimo"/>
              </a:rPr>
              <a:t> </a:t>
            </a:r>
            <a:r>
              <a:rPr lang="en-US" sz="2500" dirty="0" err="1">
                <a:solidFill>
                  <a:srgbClr val="000000"/>
                </a:solidFill>
                <a:latin typeface="Arimo"/>
              </a:rPr>
              <a:t>reversión</a:t>
            </a:r>
            <a:r>
              <a:rPr lang="en-US" sz="2500" dirty="0">
                <a:solidFill>
                  <a:srgbClr val="000000"/>
                </a:solidFill>
                <a:latin typeface="Arimo"/>
              </a:rPr>
              <a:t> </a:t>
            </a:r>
            <a:r>
              <a:rPr lang="en-US" sz="2500" dirty="0" err="1">
                <a:solidFill>
                  <a:srgbClr val="000000"/>
                </a:solidFill>
                <a:latin typeface="Arimo"/>
              </a:rPr>
              <a:t>en</a:t>
            </a:r>
            <a:r>
              <a:rPr lang="en-US" sz="2500" dirty="0">
                <a:solidFill>
                  <a:srgbClr val="000000"/>
                </a:solidFill>
                <a:latin typeface="Arimo"/>
              </a:rPr>
              <a:t> el </a:t>
            </a:r>
            <a:r>
              <a:rPr lang="en-US" sz="2500" dirty="0" err="1">
                <a:solidFill>
                  <a:srgbClr val="000000"/>
                </a:solidFill>
                <a:latin typeface="Arimo"/>
              </a:rPr>
              <a:t>precio</a:t>
            </a:r>
            <a:r>
              <a:rPr lang="en-US" sz="2500" dirty="0">
                <a:solidFill>
                  <a:srgbClr val="000000"/>
                </a:solidFill>
                <a:latin typeface="Arimo"/>
              </a:rPr>
              <a:t> o un </a:t>
            </a:r>
            <a:r>
              <a:rPr lang="en-US" sz="2500" dirty="0" err="1">
                <a:solidFill>
                  <a:srgbClr val="000000"/>
                </a:solidFill>
                <a:latin typeface="Arimo"/>
              </a:rPr>
              <a:t>fallo</a:t>
            </a:r>
            <a:r>
              <a:rPr lang="en-US" sz="2500" dirty="0">
                <a:solidFill>
                  <a:srgbClr val="000000"/>
                </a:solidFill>
                <a:latin typeface="Arimo"/>
              </a:rPr>
              <a:t> a la hora de </a:t>
            </a:r>
            <a:r>
              <a:rPr lang="en-US" sz="2500" dirty="0" err="1">
                <a:solidFill>
                  <a:srgbClr val="000000"/>
                </a:solidFill>
                <a:latin typeface="Arimo"/>
              </a:rPr>
              <a:t>tratar</a:t>
            </a:r>
            <a:r>
              <a:rPr lang="en-US" sz="2500" dirty="0">
                <a:solidFill>
                  <a:srgbClr val="000000"/>
                </a:solidFill>
                <a:latin typeface="Arimo"/>
              </a:rPr>
              <a:t> de </a:t>
            </a:r>
            <a:r>
              <a:rPr lang="en-US" sz="2500" dirty="0" err="1">
                <a:solidFill>
                  <a:srgbClr val="000000"/>
                </a:solidFill>
                <a:latin typeface="Arimo"/>
              </a:rPr>
              <a:t>atravesar</a:t>
            </a:r>
            <a:r>
              <a:rPr lang="en-US" sz="2500" dirty="0">
                <a:solidFill>
                  <a:srgbClr val="000000"/>
                </a:solidFill>
                <a:latin typeface="Arimo"/>
              </a:rPr>
              <a:t> una </a:t>
            </a:r>
            <a:r>
              <a:rPr lang="en-US" sz="2500" dirty="0" err="1">
                <a:solidFill>
                  <a:srgbClr val="000000"/>
                </a:solidFill>
                <a:latin typeface="Arimo"/>
              </a:rPr>
              <a:t>resistencia</a:t>
            </a:r>
            <a:r>
              <a:rPr lang="en-US" sz="2500" dirty="0">
                <a:solidFill>
                  <a:srgbClr val="000000"/>
                </a:solidFill>
                <a:latin typeface="Arimo"/>
              </a:rPr>
              <a:t> (</a:t>
            </a:r>
            <a:r>
              <a:rPr lang="en-US" sz="2500" dirty="0" err="1">
                <a:solidFill>
                  <a:srgbClr val="000000"/>
                </a:solidFill>
                <a:latin typeface="Arimo"/>
              </a:rPr>
              <a:t>línea</a:t>
            </a:r>
            <a:r>
              <a:rPr lang="en-US" sz="2500" dirty="0">
                <a:solidFill>
                  <a:srgbClr val="000000"/>
                </a:solidFill>
                <a:latin typeface="Arimo"/>
              </a:rPr>
              <a:t> </a:t>
            </a:r>
            <a:r>
              <a:rPr lang="en-US" sz="2500" dirty="0" err="1">
                <a:solidFill>
                  <a:srgbClr val="000000"/>
                </a:solidFill>
                <a:latin typeface="Arimo"/>
              </a:rPr>
              <a:t>punteada</a:t>
            </a:r>
            <a:r>
              <a:rPr lang="en-US" sz="2500" dirty="0">
                <a:solidFill>
                  <a:srgbClr val="000000"/>
                </a:solidFill>
                <a:latin typeface="Arimo"/>
              </a:rPr>
              <a:t> </a:t>
            </a:r>
            <a:r>
              <a:rPr lang="en-US" sz="2500" dirty="0" err="1">
                <a:solidFill>
                  <a:srgbClr val="000000"/>
                </a:solidFill>
                <a:latin typeface="Arimo"/>
              </a:rPr>
              <a:t>roja</a:t>
            </a:r>
            <a:r>
              <a:rPr lang="en-US" sz="2500" dirty="0">
                <a:solidFill>
                  <a:srgbClr val="000000"/>
                </a:solidFill>
                <a:latin typeface="Arimo"/>
              </a:rPr>
              <a:t>).</a:t>
            </a:r>
          </a:p>
          <a:p>
            <a:pPr marL="539749" lvl="1" indent="-269875" algn="just">
              <a:lnSpc>
                <a:spcPts val="3549"/>
              </a:lnSpc>
              <a:buFont typeface="Arial"/>
              <a:buChar char="•"/>
            </a:pPr>
            <a:r>
              <a:rPr lang="en-US" sz="2500" dirty="0">
                <a:solidFill>
                  <a:srgbClr val="000000"/>
                </a:solidFill>
                <a:latin typeface="Muli Regular"/>
              </a:rPr>
              <a:t>I</a:t>
            </a:r>
            <a:r>
              <a:rPr lang="en-US" sz="2500" dirty="0">
                <a:solidFill>
                  <a:srgbClr val="000000"/>
                </a:solidFill>
                <a:latin typeface="Arimo"/>
              </a:rPr>
              <a:t>ndica </a:t>
            </a:r>
            <a:r>
              <a:rPr lang="en-US" sz="2500" dirty="0" err="1">
                <a:solidFill>
                  <a:srgbClr val="000000"/>
                </a:solidFill>
                <a:latin typeface="Arimo"/>
              </a:rPr>
              <a:t>sobre</a:t>
            </a:r>
            <a:r>
              <a:rPr lang="en-US" sz="2500" dirty="0">
                <a:solidFill>
                  <a:srgbClr val="000000"/>
                </a:solidFill>
                <a:latin typeface="Arimo"/>
              </a:rPr>
              <a:t> </a:t>
            </a:r>
            <a:r>
              <a:rPr lang="en-US" sz="2500" dirty="0" err="1">
                <a:solidFill>
                  <a:srgbClr val="000000"/>
                </a:solidFill>
                <a:latin typeface="Arimo"/>
              </a:rPr>
              <a:t>venta</a:t>
            </a:r>
            <a:r>
              <a:rPr lang="en-US" sz="2500" dirty="0">
                <a:solidFill>
                  <a:srgbClr val="000000"/>
                </a:solidFill>
                <a:latin typeface="Arimo"/>
              </a:rPr>
              <a:t> y </a:t>
            </a:r>
            <a:r>
              <a:rPr lang="en-US" sz="2500" dirty="0" err="1">
                <a:solidFill>
                  <a:srgbClr val="000000"/>
                </a:solidFill>
                <a:latin typeface="Arimo"/>
              </a:rPr>
              <a:t>debilidad</a:t>
            </a:r>
            <a:r>
              <a:rPr lang="en-US" sz="2500" dirty="0">
                <a:solidFill>
                  <a:srgbClr val="000000"/>
                </a:solidFill>
                <a:latin typeface="Arimo"/>
              </a:rPr>
              <a:t> </a:t>
            </a:r>
            <a:r>
              <a:rPr lang="en-US" sz="2500" dirty="0" err="1">
                <a:solidFill>
                  <a:srgbClr val="000000"/>
                </a:solidFill>
                <a:latin typeface="Arimo"/>
              </a:rPr>
              <a:t>en</a:t>
            </a:r>
            <a:r>
              <a:rPr lang="en-US" sz="2500" dirty="0">
                <a:solidFill>
                  <a:srgbClr val="000000"/>
                </a:solidFill>
                <a:latin typeface="Arimo"/>
              </a:rPr>
              <a:t> el mercado </a:t>
            </a:r>
            <a:r>
              <a:rPr lang="en-US" sz="2500" dirty="0" err="1">
                <a:solidFill>
                  <a:srgbClr val="000000"/>
                </a:solidFill>
                <a:latin typeface="Arimo"/>
              </a:rPr>
              <a:t>cuando</a:t>
            </a:r>
            <a:r>
              <a:rPr lang="en-US" sz="2500" dirty="0">
                <a:solidFill>
                  <a:srgbClr val="000000"/>
                </a:solidFill>
                <a:latin typeface="Arimo"/>
              </a:rPr>
              <a:t> </a:t>
            </a:r>
            <a:r>
              <a:rPr lang="en-US" sz="2500" dirty="0" err="1">
                <a:solidFill>
                  <a:srgbClr val="000000"/>
                </a:solidFill>
                <a:latin typeface="Arimo"/>
              </a:rPr>
              <a:t>está</a:t>
            </a:r>
            <a:r>
              <a:rPr lang="en-US" sz="2500" dirty="0">
                <a:solidFill>
                  <a:srgbClr val="000000"/>
                </a:solidFill>
                <a:latin typeface="Arimo"/>
              </a:rPr>
              <a:t> </a:t>
            </a:r>
            <a:r>
              <a:rPr lang="en-US" sz="2500" dirty="0" err="1">
                <a:solidFill>
                  <a:srgbClr val="000000"/>
                </a:solidFill>
                <a:latin typeface="Arimo"/>
              </a:rPr>
              <a:t>abajo</a:t>
            </a:r>
            <a:r>
              <a:rPr lang="en-US" sz="2500" dirty="0">
                <a:solidFill>
                  <a:srgbClr val="000000"/>
                </a:solidFill>
                <a:latin typeface="Arimo"/>
              </a:rPr>
              <a:t> de 20%. </a:t>
            </a:r>
          </a:p>
          <a:p>
            <a:pPr marL="539750" lvl="1" indent="-269875" algn="just">
              <a:lnSpc>
                <a:spcPts val="3550"/>
              </a:lnSpc>
              <a:buFont typeface="Arial"/>
              <a:buChar char="•"/>
            </a:pPr>
            <a:r>
              <a:rPr lang="en-US" sz="2500" dirty="0">
                <a:solidFill>
                  <a:srgbClr val="000000"/>
                </a:solidFill>
                <a:latin typeface="Arimo"/>
              </a:rPr>
              <a:t>Un </a:t>
            </a:r>
            <a:r>
              <a:rPr lang="en-US" sz="2500" dirty="0" err="1">
                <a:solidFill>
                  <a:srgbClr val="000000"/>
                </a:solidFill>
                <a:latin typeface="Arimo"/>
              </a:rPr>
              <a:t>movimiento</a:t>
            </a:r>
            <a:r>
              <a:rPr lang="en-US" sz="2500" dirty="0">
                <a:solidFill>
                  <a:srgbClr val="000000"/>
                </a:solidFill>
                <a:latin typeface="Arimo"/>
              </a:rPr>
              <a:t> </a:t>
            </a:r>
            <a:r>
              <a:rPr lang="en-US" sz="2500" dirty="0" err="1">
                <a:solidFill>
                  <a:srgbClr val="000000"/>
                </a:solidFill>
                <a:latin typeface="Arimo"/>
              </a:rPr>
              <a:t>arriba</a:t>
            </a:r>
            <a:r>
              <a:rPr lang="en-US" sz="2500" dirty="0">
                <a:solidFill>
                  <a:srgbClr val="000000"/>
                </a:solidFill>
                <a:latin typeface="Arimo"/>
              </a:rPr>
              <a:t> de 20% es </a:t>
            </a:r>
            <a:r>
              <a:rPr lang="en-US" sz="2500" dirty="0" err="1">
                <a:solidFill>
                  <a:srgbClr val="000000"/>
                </a:solidFill>
                <a:latin typeface="Arimo"/>
              </a:rPr>
              <a:t>necesario</a:t>
            </a:r>
            <a:r>
              <a:rPr lang="en-US" sz="2500" dirty="0">
                <a:solidFill>
                  <a:srgbClr val="000000"/>
                </a:solidFill>
                <a:latin typeface="Arimo"/>
              </a:rPr>
              <a:t> para </a:t>
            </a:r>
            <a:r>
              <a:rPr lang="en-US" sz="2500" dirty="0" err="1">
                <a:solidFill>
                  <a:srgbClr val="000000"/>
                </a:solidFill>
                <a:latin typeface="Arimo"/>
              </a:rPr>
              <a:t>señalar</a:t>
            </a:r>
            <a:r>
              <a:rPr lang="en-US" sz="2500" dirty="0">
                <a:solidFill>
                  <a:srgbClr val="000000"/>
                </a:solidFill>
                <a:latin typeface="Arimo"/>
              </a:rPr>
              <a:t> una </a:t>
            </a:r>
            <a:r>
              <a:rPr lang="en-US" sz="2500" dirty="0" err="1">
                <a:solidFill>
                  <a:srgbClr val="000000"/>
                </a:solidFill>
                <a:latin typeface="Arimo"/>
              </a:rPr>
              <a:t>posible</a:t>
            </a:r>
            <a:r>
              <a:rPr lang="en-US" sz="2500" dirty="0">
                <a:solidFill>
                  <a:srgbClr val="000000"/>
                </a:solidFill>
                <a:latin typeface="Arimo"/>
              </a:rPr>
              <a:t> </a:t>
            </a:r>
            <a:r>
              <a:rPr lang="en-US" sz="2500" dirty="0" err="1">
                <a:solidFill>
                  <a:srgbClr val="000000"/>
                </a:solidFill>
                <a:latin typeface="Arimo"/>
              </a:rPr>
              <a:t>reversión</a:t>
            </a:r>
            <a:r>
              <a:rPr lang="en-US" sz="2500" dirty="0">
                <a:solidFill>
                  <a:srgbClr val="000000"/>
                </a:solidFill>
                <a:latin typeface="Arimo"/>
              </a:rPr>
              <a:t> al </a:t>
            </a:r>
            <a:r>
              <a:rPr lang="en-US" sz="2500" dirty="0" err="1">
                <a:solidFill>
                  <a:srgbClr val="000000"/>
                </a:solidFill>
                <a:latin typeface="Arimo"/>
              </a:rPr>
              <a:t>alza</a:t>
            </a:r>
            <a:r>
              <a:rPr lang="en-US" sz="2500" dirty="0">
                <a:solidFill>
                  <a:srgbClr val="000000"/>
                </a:solidFill>
                <a:latin typeface="Arimo"/>
              </a:rPr>
              <a:t> </a:t>
            </a:r>
            <a:r>
              <a:rPr lang="en-US" sz="2500" dirty="0" err="1">
                <a:solidFill>
                  <a:srgbClr val="000000"/>
                </a:solidFill>
                <a:latin typeface="Arimo"/>
              </a:rPr>
              <a:t>en</a:t>
            </a:r>
            <a:r>
              <a:rPr lang="en-US" sz="2500" dirty="0">
                <a:solidFill>
                  <a:srgbClr val="000000"/>
                </a:solidFill>
                <a:latin typeface="Arimo"/>
              </a:rPr>
              <a:t> el </a:t>
            </a:r>
            <a:r>
              <a:rPr lang="en-US" sz="2500" dirty="0" err="1">
                <a:solidFill>
                  <a:srgbClr val="000000"/>
                </a:solidFill>
                <a:latin typeface="Arimo"/>
              </a:rPr>
              <a:t>precio</a:t>
            </a:r>
            <a:r>
              <a:rPr lang="en-US" sz="2500" dirty="0">
                <a:solidFill>
                  <a:srgbClr val="000000"/>
                </a:solidFill>
                <a:latin typeface="Arimo"/>
              </a:rPr>
              <a:t> o un </a:t>
            </a:r>
            <a:r>
              <a:rPr lang="en-US" sz="2500" dirty="0" err="1">
                <a:solidFill>
                  <a:srgbClr val="000000"/>
                </a:solidFill>
                <a:latin typeface="Arimo"/>
              </a:rPr>
              <a:t>fallo</a:t>
            </a:r>
            <a:r>
              <a:rPr lang="en-US" sz="2500" dirty="0">
                <a:solidFill>
                  <a:srgbClr val="000000"/>
                </a:solidFill>
                <a:latin typeface="Arimo"/>
              </a:rPr>
              <a:t> a la  hora de </a:t>
            </a:r>
            <a:r>
              <a:rPr lang="en-US" sz="2500" dirty="0" err="1">
                <a:solidFill>
                  <a:srgbClr val="000000"/>
                </a:solidFill>
                <a:latin typeface="Arimo"/>
              </a:rPr>
              <a:t>tratar</a:t>
            </a:r>
            <a:r>
              <a:rPr lang="en-US" sz="2500" dirty="0">
                <a:solidFill>
                  <a:srgbClr val="000000"/>
                </a:solidFill>
                <a:latin typeface="Arimo"/>
              </a:rPr>
              <a:t> de </a:t>
            </a:r>
            <a:r>
              <a:rPr lang="en-US" sz="2500" dirty="0" err="1">
                <a:solidFill>
                  <a:srgbClr val="000000"/>
                </a:solidFill>
                <a:latin typeface="Arimo"/>
              </a:rPr>
              <a:t>atravesar</a:t>
            </a:r>
            <a:r>
              <a:rPr lang="en-US" sz="2500" dirty="0">
                <a:solidFill>
                  <a:srgbClr val="000000"/>
                </a:solidFill>
                <a:latin typeface="Arimo"/>
              </a:rPr>
              <a:t> un </a:t>
            </a:r>
            <a:r>
              <a:rPr lang="en-US" sz="2500" dirty="0" err="1">
                <a:solidFill>
                  <a:srgbClr val="000000"/>
                </a:solidFill>
                <a:latin typeface="Arimo"/>
              </a:rPr>
              <a:t>soporte</a:t>
            </a:r>
            <a:r>
              <a:rPr lang="en-US" sz="2500" dirty="0">
                <a:solidFill>
                  <a:srgbClr val="000000"/>
                </a:solidFill>
                <a:latin typeface="Arimo"/>
              </a:rPr>
              <a:t> (</a:t>
            </a:r>
            <a:r>
              <a:rPr lang="en-US" sz="2500" dirty="0" err="1">
                <a:solidFill>
                  <a:srgbClr val="000000"/>
                </a:solidFill>
                <a:latin typeface="Arimo"/>
              </a:rPr>
              <a:t>línea</a:t>
            </a:r>
            <a:r>
              <a:rPr lang="en-US" sz="2500" dirty="0">
                <a:solidFill>
                  <a:srgbClr val="000000"/>
                </a:solidFill>
                <a:latin typeface="Arimo"/>
              </a:rPr>
              <a:t> </a:t>
            </a:r>
            <a:r>
              <a:rPr lang="en-US" sz="2500" dirty="0" err="1">
                <a:solidFill>
                  <a:srgbClr val="000000"/>
                </a:solidFill>
                <a:latin typeface="Arimo"/>
              </a:rPr>
              <a:t>verde</a:t>
            </a:r>
            <a:r>
              <a:rPr lang="en-US" sz="2500" dirty="0">
                <a:solidFill>
                  <a:srgbClr val="000000"/>
                </a:solidFill>
                <a:latin typeface="Arimo"/>
              </a:rPr>
              <a:t>).</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48CD"/>
        </a:solidFill>
        <a:effectLst/>
      </p:bgPr>
    </p:bg>
    <p:spTree>
      <p:nvGrpSpPr>
        <p:cNvPr id="1" name=""/>
        <p:cNvGrpSpPr/>
        <p:nvPr/>
      </p:nvGrpSpPr>
      <p:grpSpPr>
        <a:xfrm>
          <a:off x="0" y="0"/>
          <a:ext cx="0" cy="0"/>
          <a:chOff x="0" y="0"/>
          <a:chExt cx="0" cy="0"/>
        </a:xfrm>
      </p:grpSpPr>
      <p:sp>
        <p:nvSpPr>
          <p:cNvPr id="2" name="TextBox 2"/>
          <p:cNvSpPr txBox="1"/>
          <p:nvPr/>
        </p:nvSpPr>
        <p:spPr>
          <a:xfrm>
            <a:off x="1028700" y="1104900"/>
            <a:ext cx="6985367" cy="1021131"/>
          </a:xfrm>
          <a:prstGeom prst="rect">
            <a:avLst/>
          </a:prstGeom>
        </p:spPr>
        <p:txBody>
          <a:bodyPr lIns="0" tIns="0" rIns="0" bIns="0" rtlCol="0" anchor="t">
            <a:spAutoFit/>
          </a:bodyPr>
          <a:lstStyle/>
          <a:p>
            <a:pPr>
              <a:lnSpc>
                <a:spcPts val="7920"/>
              </a:lnSpc>
            </a:pPr>
            <a:r>
              <a:rPr lang="en-US" sz="7200" spc="-72">
                <a:solidFill>
                  <a:srgbClr val="FFFFFF"/>
                </a:solidFill>
                <a:latin typeface="Muli Bold"/>
              </a:rPr>
              <a:t>Divergencias</a:t>
            </a:r>
          </a:p>
        </p:txBody>
      </p:sp>
      <p:sp>
        <p:nvSpPr>
          <p:cNvPr id="3" name="TextBox 3"/>
          <p:cNvSpPr txBox="1"/>
          <p:nvPr/>
        </p:nvSpPr>
        <p:spPr>
          <a:xfrm>
            <a:off x="1028700" y="7064482"/>
            <a:ext cx="6985367" cy="2137410"/>
          </a:xfrm>
          <a:prstGeom prst="rect">
            <a:avLst/>
          </a:prstGeom>
        </p:spPr>
        <p:txBody>
          <a:bodyPr lIns="0" tIns="0" rIns="0" bIns="0" rtlCol="0" anchor="t">
            <a:spAutoFit/>
          </a:bodyPr>
          <a:lstStyle/>
          <a:p>
            <a:pPr marL="0" lvl="0" indent="0" algn="just">
              <a:lnSpc>
                <a:spcPts val="4259"/>
              </a:lnSpc>
            </a:pPr>
            <a:r>
              <a:rPr lang="en-US" sz="3000">
                <a:solidFill>
                  <a:srgbClr val="FFFFFF"/>
                </a:solidFill>
                <a:latin typeface="Muli Regular"/>
              </a:rPr>
              <a:t>L</a:t>
            </a:r>
            <a:r>
              <a:rPr lang="en-US" sz="3000" u="none">
                <a:solidFill>
                  <a:srgbClr val="FFFFFF"/>
                </a:solidFill>
                <a:latin typeface="Muli Regular"/>
              </a:rPr>
              <a:t>as divergencias se forman cuando un nuevo alto o bajo en el precio no es confirmado o correspondido por el oscilador estocástico.</a:t>
            </a:r>
          </a:p>
        </p:txBody>
      </p:sp>
      <p:pic>
        <p:nvPicPr>
          <p:cNvPr id="4" name="Picture 4"/>
          <p:cNvPicPr>
            <a:picLocks noChangeAspect="1"/>
          </p:cNvPicPr>
          <p:nvPr/>
        </p:nvPicPr>
        <p:blipFill>
          <a:blip r:embed="rId2"/>
          <a:srcRect/>
          <a:stretch>
            <a:fillRect/>
          </a:stretch>
        </p:blipFill>
        <p:spPr>
          <a:xfrm>
            <a:off x="11607077" y="1411733"/>
            <a:ext cx="2022066" cy="1880521"/>
          </a:xfrm>
          <a:prstGeom prst="rect">
            <a:avLst/>
          </a:prstGeom>
        </p:spPr>
      </p:pic>
      <p:grpSp>
        <p:nvGrpSpPr>
          <p:cNvPr id="5" name="Group 5"/>
          <p:cNvGrpSpPr/>
          <p:nvPr/>
        </p:nvGrpSpPr>
        <p:grpSpPr>
          <a:xfrm rot="-5400000">
            <a:off x="11373404" y="2641391"/>
            <a:ext cx="6367636" cy="4590054"/>
            <a:chOff x="0" y="0"/>
            <a:chExt cx="1727030" cy="1244915"/>
          </a:xfrm>
        </p:grpSpPr>
        <p:sp>
          <p:nvSpPr>
            <p:cNvPr id="6" name="Freeform 6"/>
            <p:cNvSpPr/>
            <p:nvPr/>
          </p:nvSpPr>
          <p:spPr>
            <a:xfrm>
              <a:off x="0" y="0"/>
              <a:ext cx="1727030" cy="1244915"/>
            </a:xfrm>
            <a:custGeom>
              <a:avLst/>
              <a:gdLst/>
              <a:ahLst/>
              <a:cxnLst/>
              <a:rect l="l" t="t" r="r" b="b"/>
              <a:pathLst>
                <a:path w="1727030" h="1244915">
                  <a:moveTo>
                    <a:pt x="1602570" y="1244915"/>
                  </a:moveTo>
                  <a:lnTo>
                    <a:pt x="124460" y="1244915"/>
                  </a:lnTo>
                  <a:cubicBezTo>
                    <a:pt x="55880" y="1244915"/>
                    <a:pt x="0" y="1189034"/>
                    <a:pt x="0" y="1120454"/>
                  </a:cubicBezTo>
                  <a:lnTo>
                    <a:pt x="0" y="124460"/>
                  </a:lnTo>
                  <a:cubicBezTo>
                    <a:pt x="0" y="55880"/>
                    <a:pt x="55880" y="0"/>
                    <a:pt x="124460" y="0"/>
                  </a:cubicBezTo>
                  <a:lnTo>
                    <a:pt x="1602570" y="0"/>
                  </a:lnTo>
                  <a:cubicBezTo>
                    <a:pt x="1671151" y="0"/>
                    <a:pt x="1727030" y="55880"/>
                    <a:pt x="1727030" y="124460"/>
                  </a:cubicBezTo>
                  <a:lnTo>
                    <a:pt x="1727030" y="1120455"/>
                  </a:lnTo>
                  <a:cubicBezTo>
                    <a:pt x="1727030" y="1189035"/>
                    <a:pt x="1671151" y="1244915"/>
                    <a:pt x="1602570" y="1244915"/>
                  </a:cubicBezTo>
                  <a:close/>
                </a:path>
              </a:pathLst>
            </a:custGeom>
            <a:solidFill>
              <a:srgbClr val="75C7FB"/>
            </a:solidFill>
          </p:spPr>
        </p:sp>
      </p:grpSp>
      <p:pic>
        <p:nvPicPr>
          <p:cNvPr id="7" name="Picture 7"/>
          <p:cNvPicPr>
            <a:picLocks noChangeAspect="1"/>
          </p:cNvPicPr>
          <p:nvPr/>
        </p:nvPicPr>
        <p:blipFill>
          <a:blip r:embed="rId2"/>
          <a:srcRect/>
          <a:stretch>
            <a:fillRect/>
          </a:stretch>
        </p:blipFill>
        <p:spPr>
          <a:xfrm>
            <a:off x="15084770" y="7575886"/>
            <a:ext cx="2022066" cy="1880521"/>
          </a:xfrm>
          <a:prstGeom prst="rect">
            <a:avLst/>
          </a:prstGeom>
        </p:spPr>
      </p:pic>
      <p:grpSp>
        <p:nvGrpSpPr>
          <p:cNvPr id="8" name="Group 8"/>
          <p:cNvGrpSpPr/>
          <p:nvPr/>
        </p:nvGrpSpPr>
        <p:grpSpPr>
          <a:xfrm rot="-10800000">
            <a:off x="16492091" y="8537985"/>
            <a:ext cx="720315" cy="720315"/>
            <a:chOff x="0" y="0"/>
            <a:chExt cx="960421" cy="960421"/>
          </a:xfrm>
        </p:grpSpPr>
        <p:pic>
          <p:nvPicPr>
            <p:cNvPr id="9" name="Picture 9"/>
            <p:cNvPicPr>
              <a:picLocks noChangeAspect="1"/>
            </p:cNvPicPr>
            <p:nvPr/>
          </p:nvPicPr>
          <p:blipFill>
            <a:blip r:embed="rId3"/>
            <a:srcRect/>
            <a:stretch>
              <a:fillRect/>
            </a:stretch>
          </p:blipFill>
          <p:spPr>
            <a:xfrm rot="-10800000">
              <a:off x="0" y="0"/>
              <a:ext cx="960421" cy="960421"/>
            </a:xfrm>
            <a:prstGeom prst="rect">
              <a:avLst/>
            </a:prstGeom>
          </p:spPr>
        </p:pic>
        <p:pic>
          <p:nvPicPr>
            <p:cNvPr id="10" name="Picture 10"/>
            <p:cNvPicPr>
              <a:picLocks noChangeAspect="1"/>
            </p:cNvPicPr>
            <p:nvPr/>
          </p:nvPicPr>
          <p:blipFill>
            <a:blip r:embed="rId4"/>
            <a:srcRect/>
            <a:stretch>
              <a:fillRect/>
            </a:stretch>
          </p:blipFill>
          <p:spPr>
            <a:xfrm>
              <a:off x="234750" y="234750"/>
              <a:ext cx="490920" cy="490920"/>
            </a:xfrm>
            <a:prstGeom prst="rect">
              <a:avLst/>
            </a:prstGeom>
          </p:spPr>
        </p:pic>
      </p:grpSp>
      <p:pic>
        <p:nvPicPr>
          <p:cNvPr id="11" name="Picture 11"/>
          <p:cNvPicPr>
            <a:picLocks noChangeAspect="1"/>
          </p:cNvPicPr>
          <p:nvPr/>
        </p:nvPicPr>
        <p:blipFill>
          <a:blip r:embed="rId5"/>
          <a:srcRect/>
          <a:stretch>
            <a:fillRect/>
          </a:stretch>
        </p:blipFill>
        <p:spPr>
          <a:xfrm>
            <a:off x="9676082" y="2257766"/>
            <a:ext cx="7906121" cy="5771468"/>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48CD"/>
        </a:solidFill>
        <a:effectLst/>
      </p:bgPr>
    </p:bg>
    <p:spTree>
      <p:nvGrpSpPr>
        <p:cNvPr id="1" name=""/>
        <p:cNvGrpSpPr/>
        <p:nvPr/>
      </p:nvGrpSpPr>
      <p:grpSpPr>
        <a:xfrm>
          <a:off x="0" y="0"/>
          <a:ext cx="0" cy="0"/>
          <a:chOff x="0" y="0"/>
          <a:chExt cx="0" cy="0"/>
        </a:xfrm>
      </p:grpSpPr>
      <p:grpSp>
        <p:nvGrpSpPr>
          <p:cNvPr id="2" name="Group 2"/>
          <p:cNvGrpSpPr/>
          <p:nvPr/>
        </p:nvGrpSpPr>
        <p:grpSpPr>
          <a:xfrm>
            <a:off x="332790" y="369529"/>
            <a:ext cx="8649688" cy="4592083"/>
            <a:chOff x="0" y="0"/>
            <a:chExt cx="11532917" cy="6122777"/>
          </a:xfrm>
        </p:grpSpPr>
        <p:grpSp>
          <p:nvGrpSpPr>
            <p:cNvPr id="3" name="Group 3"/>
            <p:cNvGrpSpPr/>
            <p:nvPr/>
          </p:nvGrpSpPr>
          <p:grpSpPr>
            <a:xfrm>
              <a:off x="0" y="0"/>
              <a:ext cx="11532917" cy="4788047"/>
              <a:chOff x="0" y="0"/>
              <a:chExt cx="3576153" cy="1484689"/>
            </a:xfrm>
          </p:grpSpPr>
          <p:sp>
            <p:nvSpPr>
              <p:cNvPr id="4" name="Freeform 4"/>
              <p:cNvSpPr/>
              <p:nvPr/>
            </p:nvSpPr>
            <p:spPr>
              <a:xfrm>
                <a:off x="0" y="0"/>
                <a:ext cx="3576153" cy="1484689"/>
              </a:xfrm>
              <a:custGeom>
                <a:avLst/>
                <a:gdLst/>
                <a:ahLst/>
                <a:cxnLst/>
                <a:rect l="l" t="t" r="r" b="b"/>
                <a:pathLst>
                  <a:path w="3576153" h="1484689">
                    <a:moveTo>
                      <a:pt x="3451693" y="1484689"/>
                    </a:moveTo>
                    <a:lnTo>
                      <a:pt x="124460" y="1484689"/>
                    </a:lnTo>
                    <a:cubicBezTo>
                      <a:pt x="55880" y="1484689"/>
                      <a:pt x="0" y="1428809"/>
                      <a:pt x="0" y="1360229"/>
                    </a:cubicBezTo>
                    <a:lnTo>
                      <a:pt x="0" y="124460"/>
                    </a:lnTo>
                    <a:cubicBezTo>
                      <a:pt x="0" y="55880"/>
                      <a:pt x="55880" y="0"/>
                      <a:pt x="124460" y="0"/>
                    </a:cubicBezTo>
                    <a:lnTo>
                      <a:pt x="3451694" y="0"/>
                    </a:lnTo>
                    <a:cubicBezTo>
                      <a:pt x="3520273" y="0"/>
                      <a:pt x="3576153" y="55880"/>
                      <a:pt x="3576153" y="124460"/>
                    </a:cubicBezTo>
                    <a:lnTo>
                      <a:pt x="3576153" y="1360229"/>
                    </a:lnTo>
                    <a:cubicBezTo>
                      <a:pt x="3576153" y="1428809"/>
                      <a:pt x="3520273" y="1484689"/>
                      <a:pt x="3451694" y="1484689"/>
                    </a:cubicBezTo>
                    <a:close/>
                  </a:path>
                </a:pathLst>
              </a:custGeom>
              <a:solidFill>
                <a:srgbClr val="75C7FB"/>
              </a:solidFill>
            </p:spPr>
          </p:sp>
        </p:grpSp>
        <p:grpSp>
          <p:nvGrpSpPr>
            <p:cNvPr id="5" name="Group 5"/>
            <p:cNvGrpSpPr/>
            <p:nvPr/>
          </p:nvGrpSpPr>
          <p:grpSpPr>
            <a:xfrm>
              <a:off x="0" y="1455666"/>
              <a:ext cx="11532917" cy="4667111"/>
              <a:chOff x="0" y="0"/>
              <a:chExt cx="3576153" cy="1447189"/>
            </a:xfrm>
          </p:grpSpPr>
          <p:sp>
            <p:nvSpPr>
              <p:cNvPr id="6" name="Freeform 6"/>
              <p:cNvSpPr/>
              <p:nvPr/>
            </p:nvSpPr>
            <p:spPr>
              <a:xfrm>
                <a:off x="0" y="0"/>
                <a:ext cx="3576153" cy="1447189"/>
              </a:xfrm>
              <a:custGeom>
                <a:avLst/>
                <a:gdLst/>
                <a:ahLst/>
                <a:cxnLst/>
                <a:rect l="l" t="t" r="r" b="b"/>
                <a:pathLst>
                  <a:path w="3576153" h="1447189">
                    <a:moveTo>
                      <a:pt x="3451693" y="1447189"/>
                    </a:moveTo>
                    <a:lnTo>
                      <a:pt x="124460" y="1447189"/>
                    </a:lnTo>
                    <a:cubicBezTo>
                      <a:pt x="55880" y="1447189"/>
                      <a:pt x="0" y="1391309"/>
                      <a:pt x="0" y="1322729"/>
                    </a:cubicBezTo>
                    <a:lnTo>
                      <a:pt x="0" y="124460"/>
                    </a:lnTo>
                    <a:cubicBezTo>
                      <a:pt x="0" y="55880"/>
                      <a:pt x="55880" y="0"/>
                      <a:pt x="124460" y="0"/>
                    </a:cubicBezTo>
                    <a:lnTo>
                      <a:pt x="3451694" y="0"/>
                    </a:lnTo>
                    <a:cubicBezTo>
                      <a:pt x="3520273" y="0"/>
                      <a:pt x="3576153" y="55880"/>
                      <a:pt x="3576153" y="124460"/>
                    </a:cubicBezTo>
                    <a:lnTo>
                      <a:pt x="3576153" y="1322729"/>
                    </a:lnTo>
                    <a:cubicBezTo>
                      <a:pt x="3576153" y="1391309"/>
                      <a:pt x="3520273" y="1447189"/>
                      <a:pt x="3451694" y="1447189"/>
                    </a:cubicBezTo>
                    <a:close/>
                  </a:path>
                </a:pathLst>
              </a:custGeom>
              <a:solidFill>
                <a:srgbClr val="FFFFFF"/>
              </a:solidFill>
            </p:spPr>
          </p:sp>
        </p:grpSp>
      </p:grpSp>
      <p:grpSp>
        <p:nvGrpSpPr>
          <p:cNvPr id="7" name="Group 7"/>
          <p:cNvGrpSpPr/>
          <p:nvPr/>
        </p:nvGrpSpPr>
        <p:grpSpPr>
          <a:xfrm>
            <a:off x="9305522" y="369529"/>
            <a:ext cx="8649688" cy="4592083"/>
            <a:chOff x="0" y="0"/>
            <a:chExt cx="11532917" cy="6122777"/>
          </a:xfrm>
        </p:grpSpPr>
        <p:grpSp>
          <p:nvGrpSpPr>
            <p:cNvPr id="8" name="Group 8"/>
            <p:cNvGrpSpPr/>
            <p:nvPr/>
          </p:nvGrpSpPr>
          <p:grpSpPr>
            <a:xfrm>
              <a:off x="0" y="0"/>
              <a:ext cx="11532917" cy="4788047"/>
              <a:chOff x="0" y="0"/>
              <a:chExt cx="3576153" cy="1484689"/>
            </a:xfrm>
          </p:grpSpPr>
          <p:sp>
            <p:nvSpPr>
              <p:cNvPr id="9" name="Freeform 9"/>
              <p:cNvSpPr/>
              <p:nvPr/>
            </p:nvSpPr>
            <p:spPr>
              <a:xfrm>
                <a:off x="0" y="0"/>
                <a:ext cx="3576153" cy="1484689"/>
              </a:xfrm>
              <a:custGeom>
                <a:avLst/>
                <a:gdLst/>
                <a:ahLst/>
                <a:cxnLst/>
                <a:rect l="l" t="t" r="r" b="b"/>
                <a:pathLst>
                  <a:path w="3576153" h="1484689">
                    <a:moveTo>
                      <a:pt x="3451693" y="1484689"/>
                    </a:moveTo>
                    <a:lnTo>
                      <a:pt x="124460" y="1484689"/>
                    </a:lnTo>
                    <a:cubicBezTo>
                      <a:pt x="55880" y="1484689"/>
                      <a:pt x="0" y="1428809"/>
                      <a:pt x="0" y="1360229"/>
                    </a:cubicBezTo>
                    <a:lnTo>
                      <a:pt x="0" y="124460"/>
                    </a:lnTo>
                    <a:cubicBezTo>
                      <a:pt x="0" y="55880"/>
                      <a:pt x="55880" y="0"/>
                      <a:pt x="124460" y="0"/>
                    </a:cubicBezTo>
                    <a:lnTo>
                      <a:pt x="3451694" y="0"/>
                    </a:lnTo>
                    <a:cubicBezTo>
                      <a:pt x="3520273" y="0"/>
                      <a:pt x="3576153" y="55880"/>
                      <a:pt x="3576153" y="124460"/>
                    </a:cubicBezTo>
                    <a:lnTo>
                      <a:pt x="3576153" y="1360229"/>
                    </a:lnTo>
                    <a:cubicBezTo>
                      <a:pt x="3576153" y="1428809"/>
                      <a:pt x="3520273" y="1484689"/>
                      <a:pt x="3451694" y="1484689"/>
                    </a:cubicBezTo>
                    <a:close/>
                  </a:path>
                </a:pathLst>
              </a:custGeom>
              <a:solidFill>
                <a:srgbClr val="75C7FB"/>
              </a:solidFill>
            </p:spPr>
          </p:sp>
        </p:grpSp>
        <p:grpSp>
          <p:nvGrpSpPr>
            <p:cNvPr id="10" name="Group 10"/>
            <p:cNvGrpSpPr/>
            <p:nvPr/>
          </p:nvGrpSpPr>
          <p:grpSpPr>
            <a:xfrm>
              <a:off x="0" y="1455666"/>
              <a:ext cx="11532917" cy="4667111"/>
              <a:chOff x="0" y="0"/>
              <a:chExt cx="3576153" cy="1447189"/>
            </a:xfrm>
          </p:grpSpPr>
          <p:sp>
            <p:nvSpPr>
              <p:cNvPr id="11" name="Freeform 11"/>
              <p:cNvSpPr/>
              <p:nvPr/>
            </p:nvSpPr>
            <p:spPr>
              <a:xfrm>
                <a:off x="0" y="0"/>
                <a:ext cx="3576153" cy="1447189"/>
              </a:xfrm>
              <a:custGeom>
                <a:avLst/>
                <a:gdLst/>
                <a:ahLst/>
                <a:cxnLst/>
                <a:rect l="l" t="t" r="r" b="b"/>
                <a:pathLst>
                  <a:path w="3576153" h="1447189">
                    <a:moveTo>
                      <a:pt x="3451693" y="1447189"/>
                    </a:moveTo>
                    <a:lnTo>
                      <a:pt x="124460" y="1447189"/>
                    </a:lnTo>
                    <a:cubicBezTo>
                      <a:pt x="55880" y="1447189"/>
                      <a:pt x="0" y="1391309"/>
                      <a:pt x="0" y="1322729"/>
                    </a:cubicBezTo>
                    <a:lnTo>
                      <a:pt x="0" y="124460"/>
                    </a:lnTo>
                    <a:cubicBezTo>
                      <a:pt x="0" y="55880"/>
                      <a:pt x="55880" y="0"/>
                      <a:pt x="124460" y="0"/>
                    </a:cubicBezTo>
                    <a:lnTo>
                      <a:pt x="3451694" y="0"/>
                    </a:lnTo>
                    <a:cubicBezTo>
                      <a:pt x="3520273" y="0"/>
                      <a:pt x="3576153" y="55880"/>
                      <a:pt x="3576153" y="124460"/>
                    </a:cubicBezTo>
                    <a:lnTo>
                      <a:pt x="3576153" y="1322729"/>
                    </a:lnTo>
                    <a:cubicBezTo>
                      <a:pt x="3576153" y="1391309"/>
                      <a:pt x="3520273" y="1447189"/>
                      <a:pt x="3451694" y="1447189"/>
                    </a:cubicBezTo>
                    <a:close/>
                  </a:path>
                </a:pathLst>
              </a:custGeom>
              <a:solidFill>
                <a:srgbClr val="FFFFFF"/>
              </a:solidFill>
            </p:spPr>
          </p:sp>
        </p:grpSp>
      </p:grpSp>
      <p:pic>
        <p:nvPicPr>
          <p:cNvPr id="12" name="Picture 12"/>
          <p:cNvPicPr>
            <a:picLocks noChangeAspect="1"/>
          </p:cNvPicPr>
          <p:nvPr/>
        </p:nvPicPr>
        <p:blipFill>
          <a:blip r:embed="rId2"/>
          <a:srcRect/>
          <a:stretch>
            <a:fillRect/>
          </a:stretch>
        </p:blipFill>
        <p:spPr>
          <a:xfrm>
            <a:off x="10493339" y="4403792"/>
            <a:ext cx="6765961" cy="5581917"/>
          </a:xfrm>
          <a:prstGeom prst="rect">
            <a:avLst/>
          </a:prstGeom>
        </p:spPr>
      </p:pic>
      <p:sp>
        <p:nvSpPr>
          <p:cNvPr id="13" name="TextBox 13"/>
          <p:cNvSpPr txBox="1"/>
          <p:nvPr/>
        </p:nvSpPr>
        <p:spPr>
          <a:xfrm>
            <a:off x="722719" y="551007"/>
            <a:ext cx="6791202" cy="615353"/>
          </a:xfrm>
          <a:prstGeom prst="rect">
            <a:avLst/>
          </a:prstGeom>
        </p:spPr>
        <p:txBody>
          <a:bodyPr lIns="0" tIns="0" rIns="0" bIns="0" rtlCol="0" anchor="t">
            <a:spAutoFit/>
          </a:bodyPr>
          <a:lstStyle/>
          <a:p>
            <a:pPr>
              <a:lnSpc>
                <a:spcPts val="5040"/>
              </a:lnSpc>
              <a:spcBef>
                <a:spcPct val="0"/>
              </a:spcBef>
            </a:pPr>
            <a:r>
              <a:rPr lang="en-US" sz="3600">
                <a:solidFill>
                  <a:srgbClr val="FFFFFF"/>
                </a:solidFill>
                <a:latin typeface="Inknut Antiqua Medium"/>
              </a:rPr>
              <a:t>Divergencia alcista</a:t>
            </a:r>
          </a:p>
        </p:txBody>
      </p:sp>
      <p:sp>
        <p:nvSpPr>
          <p:cNvPr id="14" name="TextBox 14"/>
          <p:cNvSpPr txBox="1"/>
          <p:nvPr/>
        </p:nvSpPr>
        <p:spPr>
          <a:xfrm>
            <a:off x="3849948" y="1875116"/>
            <a:ext cx="4652379" cy="2383631"/>
          </a:xfrm>
          <a:prstGeom prst="rect">
            <a:avLst/>
          </a:prstGeom>
        </p:spPr>
        <p:txBody>
          <a:bodyPr lIns="0" tIns="0" rIns="0" bIns="0" rtlCol="0" anchor="t">
            <a:spAutoFit/>
          </a:bodyPr>
          <a:lstStyle/>
          <a:p>
            <a:pPr marL="0" lvl="0" indent="0" algn="just">
              <a:lnSpc>
                <a:spcPts val="2697"/>
              </a:lnSpc>
            </a:pPr>
            <a:r>
              <a:rPr lang="en-US" sz="1899" dirty="0">
                <a:solidFill>
                  <a:srgbClr val="000000"/>
                </a:solidFill>
                <a:latin typeface="Muli Regular"/>
              </a:rPr>
              <a:t>La </a:t>
            </a:r>
            <a:r>
              <a:rPr lang="en-US" sz="1899" dirty="0" err="1">
                <a:solidFill>
                  <a:srgbClr val="000000"/>
                </a:solidFill>
                <a:latin typeface="Muli Regular"/>
              </a:rPr>
              <a:t>divergencia</a:t>
            </a:r>
            <a:r>
              <a:rPr lang="en-US" sz="1899" dirty="0">
                <a:solidFill>
                  <a:srgbClr val="000000"/>
                </a:solidFill>
                <a:latin typeface="Muli Regular"/>
              </a:rPr>
              <a:t> </a:t>
            </a:r>
            <a:r>
              <a:rPr lang="en-US" sz="1899" dirty="0" err="1">
                <a:solidFill>
                  <a:srgbClr val="000000"/>
                </a:solidFill>
                <a:latin typeface="Muli Regular"/>
              </a:rPr>
              <a:t>alcista</a:t>
            </a:r>
            <a:r>
              <a:rPr lang="en-US" sz="1899" dirty="0">
                <a:solidFill>
                  <a:srgbClr val="000000"/>
                </a:solidFill>
                <a:latin typeface="Muli Regular"/>
              </a:rPr>
              <a:t> se produce </a:t>
            </a:r>
            <a:r>
              <a:rPr lang="en-US" sz="1899" dirty="0" err="1">
                <a:solidFill>
                  <a:srgbClr val="000000"/>
                </a:solidFill>
                <a:latin typeface="Muli Regular"/>
              </a:rPr>
              <a:t>cuando</a:t>
            </a:r>
            <a:r>
              <a:rPr lang="en-US" sz="1899" dirty="0">
                <a:solidFill>
                  <a:srgbClr val="000000"/>
                </a:solidFill>
                <a:latin typeface="Muli Regular"/>
              </a:rPr>
              <a:t> el </a:t>
            </a:r>
            <a:r>
              <a:rPr lang="en-US" sz="1899" dirty="0" err="1">
                <a:solidFill>
                  <a:srgbClr val="000000"/>
                </a:solidFill>
                <a:latin typeface="Muli Regular"/>
              </a:rPr>
              <a:t>precio</a:t>
            </a:r>
            <a:r>
              <a:rPr lang="en-US" sz="1899" dirty="0">
                <a:solidFill>
                  <a:srgbClr val="000000"/>
                </a:solidFill>
                <a:latin typeface="Muli Regular"/>
              </a:rPr>
              <a:t> genera </a:t>
            </a:r>
            <a:r>
              <a:rPr lang="en-US" sz="1899" dirty="0" err="1">
                <a:solidFill>
                  <a:srgbClr val="000000"/>
                </a:solidFill>
                <a:latin typeface="Muli Regular"/>
              </a:rPr>
              <a:t>mínimos</a:t>
            </a:r>
            <a:r>
              <a:rPr lang="en-US" sz="1899" dirty="0">
                <a:solidFill>
                  <a:srgbClr val="000000"/>
                </a:solidFill>
                <a:latin typeface="Muli Regular"/>
              </a:rPr>
              <a:t> </a:t>
            </a:r>
            <a:r>
              <a:rPr lang="en-US" sz="1899" dirty="0" err="1">
                <a:solidFill>
                  <a:srgbClr val="000000"/>
                </a:solidFill>
                <a:latin typeface="Muli Regular"/>
              </a:rPr>
              <a:t>más</a:t>
            </a:r>
            <a:r>
              <a:rPr lang="en-US" sz="1899" dirty="0">
                <a:solidFill>
                  <a:srgbClr val="000000"/>
                </a:solidFill>
                <a:latin typeface="Muli Regular"/>
              </a:rPr>
              <a:t> </a:t>
            </a:r>
            <a:r>
              <a:rPr lang="en-US" sz="1899" dirty="0" err="1">
                <a:solidFill>
                  <a:srgbClr val="000000"/>
                </a:solidFill>
                <a:latin typeface="Muli Regular"/>
              </a:rPr>
              <a:t>bajos</a:t>
            </a:r>
            <a:r>
              <a:rPr lang="en-US" sz="1899" dirty="0">
                <a:solidFill>
                  <a:srgbClr val="000000"/>
                </a:solidFill>
                <a:latin typeface="Muli Regular"/>
              </a:rPr>
              <a:t> </a:t>
            </a:r>
            <a:r>
              <a:rPr lang="en-US" sz="1899" dirty="0" err="1">
                <a:solidFill>
                  <a:srgbClr val="000000"/>
                </a:solidFill>
                <a:latin typeface="Muli Regular"/>
              </a:rPr>
              <a:t>mientras</a:t>
            </a:r>
            <a:r>
              <a:rPr lang="en-US" sz="1899" dirty="0">
                <a:solidFill>
                  <a:srgbClr val="000000"/>
                </a:solidFill>
                <a:latin typeface="Muli Regular"/>
              </a:rPr>
              <a:t> que el </a:t>
            </a:r>
            <a:r>
              <a:rPr lang="en-US" sz="1899" dirty="0" err="1">
                <a:solidFill>
                  <a:srgbClr val="000000"/>
                </a:solidFill>
                <a:latin typeface="Muli Regular"/>
              </a:rPr>
              <a:t>indicador</a:t>
            </a:r>
            <a:r>
              <a:rPr lang="en-US" sz="1899" dirty="0">
                <a:solidFill>
                  <a:srgbClr val="000000"/>
                </a:solidFill>
                <a:latin typeface="Muli Regular"/>
              </a:rPr>
              <a:t> forma </a:t>
            </a:r>
            <a:r>
              <a:rPr lang="en-US" sz="1899" dirty="0" err="1">
                <a:solidFill>
                  <a:srgbClr val="000000"/>
                </a:solidFill>
                <a:latin typeface="Muli Regular"/>
              </a:rPr>
              <a:t>mínimos</a:t>
            </a:r>
            <a:r>
              <a:rPr lang="en-US" sz="1899" dirty="0">
                <a:solidFill>
                  <a:srgbClr val="000000"/>
                </a:solidFill>
                <a:latin typeface="Muli Regular"/>
              </a:rPr>
              <a:t> </a:t>
            </a:r>
            <a:r>
              <a:rPr lang="en-US" sz="1899" dirty="0" err="1">
                <a:solidFill>
                  <a:srgbClr val="000000"/>
                </a:solidFill>
                <a:latin typeface="Muli Regular"/>
              </a:rPr>
              <a:t>más</a:t>
            </a:r>
            <a:r>
              <a:rPr lang="en-US" sz="1899" dirty="0">
                <a:solidFill>
                  <a:srgbClr val="000000"/>
                </a:solidFill>
                <a:latin typeface="Muli Regular"/>
              </a:rPr>
              <a:t> altos. Este </a:t>
            </a:r>
            <a:r>
              <a:rPr lang="en-US" sz="1899" dirty="0" err="1">
                <a:solidFill>
                  <a:srgbClr val="000000"/>
                </a:solidFill>
                <a:latin typeface="Muli Regular"/>
              </a:rPr>
              <a:t>fenómeno</a:t>
            </a:r>
            <a:r>
              <a:rPr lang="en-US" sz="1899" dirty="0">
                <a:solidFill>
                  <a:srgbClr val="000000"/>
                </a:solidFill>
                <a:latin typeface="Muli Regular"/>
              </a:rPr>
              <a:t> </a:t>
            </a:r>
            <a:r>
              <a:rPr lang="en-US" sz="1899" dirty="0" err="1">
                <a:solidFill>
                  <a:srgbClr val="000000"/>
                </a:solidFill>
                <a:latin typeface="Muli Regular"/>
              </a:rPr>
              <a:t>indica</a:t>
            </a:r>
            <a:r>
              <a:rPr lang="en-US" sz="1899" dirty="0">
                <a:solidFill>
                  <a:srgbClr val="000000"/>
                </a:solidFill>
                <a:latin typeface="Muli Regular"/>
              </a:rPr>
              <a:t> una </a:t>
            </a:r>
            <a:r>
              <a:rPr lang="en-US" sz="1899" dirty="0" err="1">
                <a:solidFill>
                  <a:srgbClr val="000000"/>
                </a:solidFill>
                <a:latin typeface="Muli Regular"/>
              </a:rPr>
              <a:t>disminución</a:t>
            </a:r>
            <a:r>
              <a:rPr lang="en-US" sz="1899" dirty="0">
                <a:solidFill>
                  <a:srgbClr val="000000"/>
                </a:solidFill>
                <a:latin typeface="Muli Regular"/>
              </a:rPr>
              <a:t> </a:t>
            </a:r>
            <a:r>
              <a:rPr lang="en-US" sz="1899" dirty="0" err="1">
                <a:solidFill>
                  <a:srgbClr val="000000"/>
                </a:solidFill>
                <a:latin typeface="Muli Regular"/>
              </a:rPr>
              <a:t>en</a:t>
            </a:r>
            <a:r>
              <a:rPr lang="en-US" sz="1899" dirty="0">
                <a:solidFill>
                  <a:srgbClr val="000000"/>
                </a:solidFill>
                <a:latin typeface="Muli Regular"/>
              </a:rPr>
              <a:t> el momentum </a:t>
            </a:r>
            <a:r>
              <a:rPr lang="en-US" sz="1899" dirty="0" err="1">
                <a:solidFill>
                  <a:srgbClr val="000000"/>
                </a:solidFill>
                <a:latin typeface="Muli Regular"/>
              </a:rPr>
              <a:t>bajista</a:t>
            </a:r>
            <a:r>
              <a:rPr lang="en-US" sz="1899" dirty="0">
                <a:solidFill>
                  <a:srgbClr val="000000"/>
                </a:solidFill>
                <a:latin typeface="Muli Regular"/>
              </a:rPr>
              <a:t> lo que </a:t>
            </a:r>
            <a:r>
              <a:rPr lang="en-US" sz="1899" dirty="0" err="1">
                <a:solidFill>
                  <a:srgbClr val="000000"/>
                </a:solidFill>
                <a:latin typeface="Muli Regular"/>
              </a:rPr>
              <a:t>puede</a:t>
            </a:r>
            <a:r>
              <a:rPr lang="en-US" sz="1899" dirty="0">
                <a:solidFill>
                  <a:srgbClr val="000000"/>
                </a:solidFill>
                <a:latin typeface="Muli Regular"/>
              </a:rPr>
              <a:t> ser la </a:t>
            </a:r>
            <a:r>
              <a:rPr lang="en-US" sz="1899" dirty="0" err="1">
                <a:solidFill>
                  <a:srgbClr val="000000"/>
                </a:solidFill>
                <a:latin typeface="Muli Regular"/>
              </a:rPr>
              <a:t>señal</a:t>
            </a:r>
            <a:r>
              <a:rPr lang="en-US" sz="1899" dirty="0">
                <a:solidFill>
                  <a:srgbClr val="000000"/>
                </a:solidFill>
                <a:latin typeface="Muli Regular"/>
              </a:rPr>
              <a:t> de una </a:t>
            </a:r>
            <a:r>
              <a:rPr lang="en-US" sz="1899" dirty="0" err="1">
                <a:solidFill>
                  <a:srgbClr val="000000"/>
                </a:solidFill>
                <a:latin typeface="Muli Regular"/>
              </a:rPr>
              <a:t>posible</a:t>
            </a:r>
            <a:r>
              <a:rPr lang="en-US" sz="1899" dirty="0">
                <a:solidFill>
                  <a:srgbClr val="000000"/>
                </a:solidFill>
                <a:latin typeface="Muli Regular"/>
              </a:rPr>
              <a:t> </a:t>
            </a:r>
            <a:r>
              <a:rPr lang="en-US" sz="1899" dirty="0" err="1">
                <a:solidFill>
                  <a:srgbClr val="000000"/>
                </a:solidFill>
                <a:latin typeface="Muli Regular"/>
              </a:rPr>
              <a:t>reversión</a:t>
            </a:r>
            <a:r>
              <a:rPr lang="en-US" sz="1899" dirty="0">
                <a:solidFill>
                  <a:srgbClr val="000000"/>
                </a:solidFill>
                <a:latin typeface="Muli Regular"/>
              </a:rPr>
              <a:t> </a:t>
            </a:r>
            <a:r>
              <a:rPr lang="en-US" sz="1899" dirty="0" err="1">
                <a:solidFill>
                  <a:srgbClr val="000000"/>
                </a:solidFill>
                <a:latin typeface="Muli Regular"/>
              </a:rPr>
              <a:t>alcista</a:t>
            </a:r>
            <a:r>
              <a:rPr lang="en-US" sz="1899" dirty="0">
                <a:solidFill>
                  <a:srgbClr val="000000"/>
                </a:solidFill>
                <a:latin typeface="Muli Regular"/>
              </a:rPr>
              <a:t>.</a:t>
            </a:r>
          </a:p>
        </p:txBody>
      </p:sp>
      <p:sp>
        <p:nvSpPr>
          <p:cNvPr id="15" name="TextBox 15"/>
          <p:cNvSpPr txBox="1"/>
          <p:nvPr/>
        </p:nvSpPr>
        <p:spPr>
          <a:xfrm>
            <a:off x="812942" y="1894166"/>
            <a:ext cx="2629442" cy="2654573"/>
          </a:xfrm>
          <a:prstGeom prst="rect">
            <a:avLst/>
          </a:prstGeom>
        </p:spPr>
        <p:txBody>
          <a:bodyPr lIns="0" tIns="0" rIns="0" bIns="0" rtlCol="0" anchor="t">
            <a:spAutoFit/>
          </a:bodyPr>
          <a:lstStyle/>
          <a:p>
            <a:pPr algn="just">
              <a:lnSpc>
                <a:spcPts val="2340"/>
              </a:lnSpc>
            </a:pPr>
            <a:r>
              <a:rPr lang="en-US" sz="1800" spc="-18" dirty="0">
                <a:solidFill>
                  <a:srgbClr val="75C7FB"/>
                </a:solidFill>
                <a:latin typeface="Inknut Antiqua Medium Bold"/>
              </a:rPr>
              <a:t>Se </a:t>
            </a:r>
            <a:r>
              <a:rPr lang="en-US" sz="1800" spc="-18" dirty="0" err="1">
                <a:solidFill>
                  <a:srgbClr val="75C7FB"/>
                </a:solidFill>
                <a:latin typeface="Inknut Antiqua Medium Bold"/>
              </a:rPr>
              <a:t>puede</a:t>
            </a:r>
            <a:r>
              <a:rPr lang="en-US" sz="1800" spc="-18" dirty="0">
                <a:solidFill>
                  <a:srgbClr val="75C7FB"/>
                </a:solidFill>
                <a:latin typeface="Inknut Antiqua Medium Bold"/>
              </a:rPr>
              <a:t> </a:t>
            </a:r>
            <a:r>
              <a:rPr lang="en-US" sz="1800" spc="-18" dirty="0" err="1">
                <a:solidFill>
                  <a:srgbClr val="75C7FB"/>
                </a:solidFill>
                <a:latin typeface="Inknut Antiqua Medium Bold"/>
              </a:rPr>
              <a:t>confirmar</a:t>
            </a:r>
            <a:r>
              <a:rPr lang="en-US" sz="1800" spc="-18" dirty="0">
                <a:solidFill>
                  <a:srgbClr val="75C7FB"/>
                </a:solidFill>
                <a:latin typeface="Inknut Antiqua Medium Bold"/>
              </a:rPr>
              <a:t> con un </a:t>
            </a:r>
            <a:r>
              <a:rPr lang="en-US" sz="1800" spc="-18" dirty="0" err="1">
                <a:solidFill>
                  <a:srgbClr val="75C7FB"/>
                </a:solidFill>
                <a:latin typeface="Inknut Antiqua Medium Bold"/>
              </a:rPr>
              <a:t>rompimiento</a:t>
            </a:r>
            <a:r>
              <a:rPr lang="en-US" sz="1800" spc="-18" dirty="0">
                <a:solidFill>
                  <a:srgbClr val="75C7FB"/>
                </a:solidFill>
                <a:latin typeface="Inknut Antiqua Medium Bold"/>
              </a:rPr>
              <a:t> de una </a:t>
            </a:r>
            <a:r>
              <a:rPr lang="en-US" sz="1800" spc="-18" dirty="0" err="1">
                <a:solidFill>
                  <a:srgbClr val="75C7FB"/>
                </a:solidFill>
                <a:latin typeface="Inknut Antiqua Medium Bold"/>
              </a:rPr>
              <a:t>resistencia</a:t>
            </a:r>
            <a:r>
              <a:rPr lang="en-US" sz="1800" spc="-18" dirty="0">
                <a:solidFill>
                  <a:srgbClr val="75C7FB"/>
                </a:solidFill>
                <a:latin typeface="Inknut Antiqua Medium Bold"/>
              </a:rPr>
              <a:t> </a:t>
            </a:r>
            <a:r>
              <a:rPr lang="en-US" sz="1800" spc="-18" dirty="0" err="1">
                <a:solidFill>
                  <a:srgbClr val="75C7FB"/>
                </a:solidFill>
                <a:latin typeface="Inknut Antiqua Medium Bold"/>
              </a:rPr>
              <a:t>en</a:t>
            </a:r>
            <a:r>
              <a:rPr lang="en-US" sz="1800" spc="-18" dirty="0">
                <a:solidFill>
                  <a:srgbClr val="75C7FB"/>
                </a:solidFill>
                <a:latin typeface="Inknut Antiqua Medium Bold"/>
              </a:rPr>
              <a:t> el </a:t>
            </a:r>
            <a:r>
              <a:rPr lang="en-US" sz="1800" spc="-18" dirty="0" err="1">
                <a:solidFill>
                  <a:srgbClr val="75C7FB"/>
                </a:solidFill>
                <a:latin typeface="Inknut Antiqua Medium Bold"/>
              </a:rPr>
              <a:t>gráfico</a:t>
            </a:r>
            <a:r>
              <a:rPr lang="en-US" sz="1800" spc="-18" dirty="0">
                <a:solidFill>
                  <a:srgbClr val="75C7FB"/>
                </a:solidFill>
                <a:latin typeface="Arimo"/>
              </a:rPr>
              <a:t> </a:t>
            </a:r>
            <a:r>
              <a:rPr lang="en-US" spc="-18" dirty="0">
                <a:solidFill>
                  <a:srgbClr val="75C7FB"/>
                </a:solidFill>
                <a:latin typeface="Inknut Antiqua Medium Bold"/>
              </a:rPr>
              <a:t>de </a:t>
            </a:r>
            <a:r>
              <a:rPr lang="en-US" spc="-18" dirty="0" err="1">
                <a:solidFill>
                  <a:srgbClr val="75C7FB"/>
                </a:solidFill>
                <a:latin typeface="Inknut Antiqua Medium Bold"/>
              </a:rPr>
              <a:t>precios</a:t>
            </a:r>
            <a:r>
              <a:rPr lang="en-US" spc="-18" dirty="0">
                <a:solidFill>
                  <a:srgbClr val="75C7FB"/>
                </a:solidFill>
                <a:latin typeface="Inknut Antiqua Medium Bold"/>
              </a:rPr>
              <a:t> o un </a:t>
            </a:r>
            <a:r>
              <a:rPr lang="en-US" spc="-18" dirty="0" err="1">
                <a:solidFill>
                  <a:srgbClr val="75C7FB"/>
                </a:solidFill>
                <a:latin typeface="Inknut Antiqua Medium Bold"/>
              </a:rPr>
              <a:t>rompimiento</a:t>
            </a:r>
            <a:r>
              <a:rPr lang="en-US" spc="-18" dirty="0">
                <a:solidFill>
                  <a:srgbClr val="75C7FB"/>
                </a:solidFill>
                <a:latin typeface="Inknut Antiqua Medium Bold"/>
              </a:rPr>
              <a:t> del </a:t>
            </a:r>
            <a:r>
              <a:rPr lang="en-US" spc="-18" dirty="0" err="1">
                <a:solidFill>
                  <a:srgbClr val="75C7FB"/>
                </a:solidFill>
                <a:latin typeface="Inknut Antiqua Medium Bold"/>
              </a:rPr>
              <a:t>oscilador</a:t>
            </a:r>
            <a:r>
              <a:rPr lang="en-US" spc="-18" dirty="0">
                <a:solidFill>
                  <a:srgbClr val="75C7FB"/>
                </a:solidFill>
                <a:latin typeface="Inknut Antiqua Medium Bold"/>
              </a:rPr>
              <a:t> </a:t>
            </a:r>
            <a:r>
              <a:rPr lang="en-US" spc="-18" dirty="0" err="1">
                <a:solidFill>
                  <a:srgbClr val="75C7FB"/>
                </a:solidFill>
                <a:latin typeface="Inknut Antiqua Medium Bold"/>
              </a:rPr>
              <a:t>estocástico</a:t>
            </a:r>
            <a:r>
              <a:rPr lang="en-US" spc="-18" dirty="0">
                <a:solidFill>
                  <a:srgbClr val="75C7FB"/>
                </a:solidFill>
                <a:latin typeface="Inknut Antiqua Medium Bold"/>
              </a:rPr>
              <a:t> </a:t>
            </a:r>
            <a:r>
              <a:rPr lang="en-US" spc="-18" dirty="0" err="1">
                <a:solidFill>
                  <a:srgbClr val="75C7FB"/>
                </a:solidFill>
                <a:latin typeface="Inknut Antiqua Medium Bold"/>
              </a:rPr>
              <a:t>arriba</a:t>
            </a:r>
            <a:r>
              <a:rPr lang="en-US" spc="-18" dirty="0">
                <a:solidFill>
                  <a:srgbClr val="75C7FB"/>
                </a:solidFill>
                <a:latin typeface="Inknut Antiqua Medium Bold"/>
              </a:rPr>
              <a:t> del </a:t>
            </a:r>
            <a:r>
              <a:rPr lang="en-US" spc="-18" dirty="0" err="1">
                <a:solidFill>
                  <a:srgbClr val="75C7FB"/>
                </a:solidFill>
                <a:latin typeface="Inknut Antiqua Medium Bold"/>
              </a:rPr>
              <a:t>nivel</a:t>
            </a:r>
            <a:r>
              <a:rPr lang="en-US" spc="-18" dirty="0">
                <a:solidFill>
                  <a:srgbClr val="75C7FB"/>
                </a:solidFill>
                <a:latin typeface="Inknut Antiqua Medium Bold"/>
              </a:rPr>
              <a:t> 50%.</a:t>
            </a:r>
          </a:p>
        </p:txBody>
      </p:sp>
      <p:sp>
        <p:nvSpPr>
          <p:cNvPr id="16" name="TextBox 16"/>
          <p:cNvSpPr txBox="1"/>
          <p:nvPr/>
        </p:nvSpPr>
        <p:spPr>
          <a:xfrm>
            <a:off x="9695451" y="551007"/>
            <a:ext cx="6791202" cy="615353"/>
          </a:xfrm>
          <a:prstGeom prst="rect">
            <a:avLst/>
          </a:prstGeom>
        </p:spPr>
        <p:txBody>
          <a:bodyPr lIns="0" tIns="0" rIns="0" bIns="0" rtlCol="0" anchor="t">
            <a:spAutoFit/>
          </a:bodyPr>
          <a:lstStyle/>
          <a:p>
            <a:pPr>
              <a:lnSpc>
                <a:spcPts val="5040"/>
              </a:lnSpc>
              <a:spcBef>
                <a:spcPct val="0"/>
              </a:spcBef>
            </a:pPr>
            <a:r>
              <a:rPr lang="en-US" sz="3600">
                <a:solidFill>
                  <a:srgbClr val="FFFFFF"/>
                </a:solidFill>
                <a:latin typeface="Inknut Antiqua Medium"/>
              </a:rPr>
              <a:t>Divergencia bajista</a:t>
            </a:r>
          </a:p>
        </p:txBody>
      </p:sp>
      <p:sp>
        <p:nvSpPr>
          <p:cNvPr id="17" name="TextBox 17"/>
          <p:cNvSpPr txBox="1"/>
          <p:nvPr/>
        </p:nvSpPr>
        <p:spPr>
          <a:xfrm>
            <a:off x="12822680" y="1875116"/>
            <a:ext cx="4652379" cy="2040972"/>
          </a:xfrm>
          <a:prstGeom prst="rect">
            <a:avLst/>
          </a:prstGeom>
        </p:spPr>
        <p:txBody>
          <a:bodyPr lIns="0" tIns="0" rIns="0" bIns="0" rtlCol="0" anchor="t">
            <a:spAutoFit/>
          </a:bodyPr>
          <a:lstStyle/>
          <a:p>
            <a:pPr marL="0" lvl="0" indent="0" algn="just">
              <a:lnSpc>
                <a:spcPts val="2697"/>
              </a:lnSpc>
            </a:pPr>
            <a:r>
              <a:rPr lang="en-US" sz="1899" dirty="0">
                <a:solidFill>
                  <a:srgbClr val="000000"/>
                </a:solidFill>
                <a:latin typeface="Muli Regular"/>
              </a:rPr>
              <a:t>Una </a:t>
            </a:r>
            <a:r>
              <a:rPr lang="en-US" sz="1899" dirty="0" err="1">
                <a:solidFill>
                  <a:srgbClr val="000000"/>
                </a:solidFill>
                <a:latin typeface="Muli Regular"/>
              </a:rPr>
              <a:t>divergencia</a:t>
            </a:r>
            <a:r>
              <a:rPr lang="en-US" sz="1899" dirty="0">
                <a:solidFill>
                  <a:srgbClr val="000000"/>
                </a:solidFill>
                <a:latin typeface="Muli Regular"/>
              </a:rPr>
              <a:t> </a:t>
            </a:r>
            <a:r>
              <a:rPr lang="en-US" sz="1899" dirty="0" err="1">
                <a:solidFill>
                  <a:srgbClr val="000000"/>
                </a:solidFill>
                <a:latin typeface="Muli Regular"/>
              </a:rPr>
              <a:t>bajista</a:t>
            </a:r>
            <a:r>
              <a:rPr lang="en-US" sz="1899" dirty="0">
                <a:solidFill>
                  <a:srgbClr val="000000"/>
                </a:solidFill>
                <a:latin typeface="Muli Regular"/>
              </a:rPr>
              <a:t> se forma </a:t>
            </a:r>
            <a:r>
              <a:rPr lang="en-US" sz="1899" dirty="0" err="1">
                <a:solidFill>
                  <a:srgbClr val="000000"/>
                </a:solidFill>
                <a:latin typeface="Muli Regular"/>
              </a:rPr>
              <a:t>cuando</a:t>
            </a:r>
            <a:r>
              <a:rPr lang="en-US" sz="1899" dirty="0">
                <a:solidFill>
                  <a:srgbClr val="000000"/>
                </a:solidFill>
                <a:latin typeface="Muli Regular"/>
              </a:rPr>
              <a:t> el </a:t>
            </a:r>
            <a:r>
              <a:rPr lang="en-US" sz="1899" dirty="0" err="1">
                <a:solidFill>
                  <a:srgbClr val="000000"/>
                </a:solidFill>
                <a:latin typeface="Muli Regular"/>
              </a:rPr>
              <a:t>precio</a:t>
            </a:r>
            <a:r>
              <a:rPr lang="en-US" sz="1899" dirty="0">
                <a:solidFill>
                  <a:srgbClr val="000000"/>
                </a:solidFill>
                <a:latin typeface="Muli Regular"/>
              </a:rPr>
              <a:t> genera </a:t>
            </a:r>
            <a:r>
              <a:rPr lang="en-US" sz="1899" dirty="0" err="1">
                <a:solidFill>
                  <a:srgbClr val="000000"/>
                </a:solidFill>
                <a:latin typeface="Muli Regular"/>
              </a:rPr>
              <a:t>máximos</a:t>
            </a:r>
            <a:r>
              <a:rPr lang="en-US" sz="1899" dirty="0">
                <a:solidFill>
                  <a:srgbClr val="000000"/>
                </a:solidFill>
                <a:latin typeface="Muli Regular"/>
              </a:rPr>
              <a:t> </a:t>
            </a:r>
            <a:r>
              <a:rPr lang="en-US" sz="1899" dirty="0" err="1">
                <a:solidFill>
                  <a:srgbClr val="000000"/>
                </a:solidFill>
                <a:latin typeface="Muli Regular"/>
              </a:rPr>
              <a:t>más</a:t>
            </a:r>
            <a:r>
              <a:rPr lang="en-US" sz="1899" dirty="0">
                <a:solidFill>
                  <a:srgbClr val="000000"/>
                </a:solidFill>
                <a:latin typeface="Muli Regular"/>
              </a:rPr>
              <a:t> altos </a:t>
            </a:r>
            <a:r>
              <a:rPr lang="en-US" sz="1899" dirty="0" err="1">
                <a:solidFill>
                  <a:srgbClr val="000000"/>
                </a:solidFill>
                <a:latin typeface="Muli Regular"/>
              </a:rPr>
              <a:t>pero</a:t>
            </a:r>
            <a:r>
              <a:rPr lang="en-US" sz="1899" dirty="0">
                <a:solidFill>
                  <a:srgbClr val="000000"/>
                </a:solidFill>
                <a:latin typeface="Muli Regular"/>
              </a:rPr>
              <a:t> el </a:t>
            </a:r>
            <a:r>
              <a:rPr lang="en-US" sz="1899" dirty="0" err="1">
                <a:solidFill>
                  <a:srgbClr val="000000"/>
                </a:solidFill>
                <a:latin typeface="Muli Regular"/>
              </a:rPr>
              <a:t>oscilador</a:t>
            </a:r>
            <a:r>
              <a:rPr lang="en-US" sz="1899" dirty="0">
                <a:solidFill>
                  <a:srgbClr val="000000"/>
                </a:solidFill>
                <a:latin typeface="Muli Regular"/>
              </a:rPr>
              <a:t> </a:t>
            </a:r>
            <a:r>
              <a:rPr lang="en-US" sz="1899" dirty="0" err="1">
                <a:solidFill>
                  <a:srgbClr val="000000"/>
                </a:solidFill>
                <a:latin typeface="Muli Regular"/>
              </a:rPr>
              <a:t>estocástico</a:t>
            </a:r>
            <a:r>
              <a:rPr lang="en-US" sz="1899" dirty="0">
                <a:solidFill>
                  <a:srgbClr val="000000"/>
                </a:solidFill>
                <a:latin typeface="Muli Regular"/>
              </a:rPr>
              <a:t> forma </a:t>
            </a:r>
            <a:r>
              <a:rPr lang="en-US" sz="1899" dirty="0" err="1">
                <a:solidFill>
                  <a:srgbClr val="000000"/>
                </a:solidFill>
                <a:latin typeface="Muli Regular"/>
              </a:rPr>
              <a:t>máximos</a:t>
            </a:r>
            <a:r>
              <a:rPr lang="en-US" sz="1899" dirty="0">
                <a:solidFill>
                  <a:srgbClr val="000000"/>
                </a:solidFill>
                <a:latin typeface="Muli Regular"/>
              </a:rPr>
              <a:t> </a:t>
            </a:r>
            <a:r>
              <a:rPr lang="en-US" sz="1899" dirty="0" err="1">
                <a:solidFill>
                  <a:srgbClr val="000000"/>
                </a:solidFill>
                <a:latin typeface="Muli Regular"/>
              </a:rPr>
              <a:t>más</a:t>
            </a:r>
            <a:r>
              <a:rPr lang="en-US" sz="1899" dirty="0">
                <a:solidFill>
                  <a:srgbClr val="000000"/>
                </a:solidFill>
                <a:latin typeface="Muli Regular"/>
              </a:rPr>
              <a:t> </a:t>
            </a:r>
            <a:r>
              <a:rPr lang="en-US" sz="1899" dirty="0" err="1">
                <a:solidFill>
                  <a:srgbClr val="000000"/>
                </a:solidFill>
                <a:latin typeface="Muli Regular"/>
              </a:rPr>
              <a:t>bajos</a:t>
            </a:r>
            <a:r>
              <a:rPr lang="en-US" sz="1899" dirty="0">
                <a:solidFill>
                  <a:srgbClr val="000000"/>
                </a:solidFill>
                <a:latin typeface="Muli Regular"/>
              </a:rPr>
              <a:t>. </a:t>
            </a:r>
            <a:r>
              <a:rPr lang="en-US" sz="1899" dirty="0" err="1">
                <a:solidFill>
                  <a:srgbClr val="000000"/>
                </a:solidFill>
                <a:latin typeface="Muli Regular"/>
              </a:rPr>
              <a:t>Esto</a:t>
            </a:r>
            <a:r>
              <a:rPr lang="en-US" sz="1899" dirty="0">
                <a:solidFill>
                  <a:srgbClr val="000000"/>
                </a:solidFill>
                <a:latin typeface="Muli Regular"/>
              </a:rPr>
              <a:t> </a:t>
            </a:r>
            <a:r>
              <a:rPr lang="en-US" sz="1899" dirty="0" err="1">
                <a:solidFill>
                  <a:srgbClr val="000000"/>
                </a:solidFill>
                <a:latin typeface="Muli Regular"/>
              </a:rPr>
              <a:t>indica</a:t>
            </a:r>
            <a:r>
              <a:rPr lang="en-US" sz="1899" dirty="0">
                <a:solidFill>
                  <a:srgbClr val="000000"/>
                </a:solidFill>
                <a:latin typeface="Muli Regular"/>
              </a:rPr>
              <a:t> una </a:t>
            </a:r>
            <a:r>
              <a:rPr lang="en-US" sz="1899" dirty="0" err="1">
                <a:solidFill>
                  <a:srgbClr val="000000"/>
                </a:solidFill>
                <a:latin typeface="Muli Regular"/>
              </a:rPr>
              <a:t>disminución</a:t>
            </a:r>
            <a:r>
              <a:rPr lang="en-US" sz="1899" dirty="0">
                <a:solidFill>
                  <a:srgbClr val="000000"/>
                </a:solidFill>
                <a:latin typeface="Muli Regular"/>
              </a:rPr>
              <a:t> del momentum </a:t>
            </a:r>
            <a:r>
              <a:rPr lang="en-US" sz="1899" dirty="0" err="1">
                <a:solidFill>
                  <a:srgbClr val="000000"/>
                </a:solidFill>
                <a:latin typeface="Muli Regular"/>
              </a:rPr>
              <a:t>alcista</a:t>
            </a:r>
            <a:r>
              <a:rPr lang="en-US" sz="1899" dirty="0">
                <a:solidFill>
                  <a:srgbClr val="000000"/>
                </a:solidFill>
                <a:latin typeface="Muli Regular"/>
              </a:rPr>
              <a:t> lo que </a:t>
            </a:r>
            <a:r>
              <a:rPr lang="en-US" sz="1899" dirty="0" err="1">
                <a:solidFill>
                  <a:srgbClr val="000000"/>
                </a:solidFill>
                <a:latin typeface="Muli Regular"/>
              </a:rPr>
              <a:t>puede</a:t>
            </a:r>
            <a:r>
              <a:rPr lang="en-US" sz="1899" dirty="0">
                <a:solidFill>
                  <a:srgbClr val="000000"/>
                </a:solidFill>
                <a:latin typeface="Muli Regular"/>
              </a:rPr>
              <a:t> ser la </a:t>
            </a:r>
            <a:r>
              <a:rPr lang="en-US" sz="1899" dirty="0" err="1">
                <a:solidFill>
                  <a:srgbClr val="000000"/>
                </a:solidFill>
                <a:latin typeface="Muli Regular"/>
              </a:rPr>
              <a:t>señal</a:t>
            </a:r>
            <a:r>
              <a:rPr lang="en-US" sz="1899" dirty="0">
                <a:solidFill>
                  <a:srgbClr val="000000"/>
                </a:solidFill>
                <a:latin typeface="Muli Regular"/>
              </a:rPr>
              <a:t> de una </a:t>
            </a:r>
            <a:r>
              <a:rPr lang="en-US" sz="1899" dirty="0" err="1">
                <a:solidFill>
                  <a:srgbClr val="000000"/>
                </a:solidFill>
                <a:latin typeface="Muli Regular"/>
              </a:rPr>
              <a:t>posible</a:t>
            </a:r>
            <a:r>
              <a:rPr lang="en-US" sz="1899" dirty="0">
                <a:solidFill>
                  <a:srgbClr val="000000"/>
                </a:solidFill>
                <a:latin typeface="Muli Regular"/>
              </a:rPr>
              <a:t> </a:t>
            </a:r>
            <a:r>
              <a:rPr lang="en-US" sz="1899" dirty="0" err="1">
                <a:solidFill>
                  <a:srgbClr val="000000"/>
                </a:solidFill>
                <a:latin typeface="Muli Regular"/>
              </a:rPr>
              <a:t>reversión</a:t>
            </a:r>
            <a:r>
              <a:rPr lang="en-US" sz="1899" dirty="0">
                <a:solidFill>
                  <a:srgbClr val="000000"/>
                </a:solidFill>
                <a:latin typeface="Muli Regular"/>
              </a:rPr>
              <a:t> </a:t>
            </a:r>
            <a:r>
              <a:rPr lang="en-US" sz="1899" dirty="0" err="1">
                <a:solidFill>
                  <a:srgbClr val="000000"/>
                </a:solidFill>
                <a:latin typeface="Muli Regular"/>
              </a:rPr>
              <a:t>bajista</a:t>
            </a:r>
            <a:r>
              <a:rPr lang="en-US" sz="1899" dirty="0">
                <a:solidFill>
                  <a:srgbClr val="000000"/>
                </a:solidFill>
                <a:latin typeface="Muli Regular"/>
              </a:rPr>
              <a:t>.</a:t>
            </a:r>
          </a:p>
        </p:txBody>
      </p:sp>
      <p:sp>
        <p:nvSpPr>
          <p:cNvPr id="18" name="TextBox 18"/>
          <p:cNvSpPr txBox="1"/>
          <p:nvPr/>
        </p:nvSpPr>
        <p:spPr>
          <a:xfrm>
            <a:off x="9785674" y="1884641"/>
            <a:ext cx="2629442" cy="2252345"/>
          </a:xfrm>
          <a:prstGeom prst="rect">
            <a:avLst/>
          </a:prstGeom>
        </p:spPr>
        <p:txBody>
          <a:bodyPr lIns="0" tIns="0" rIns="0" bIns="0" rtlCol="0" anchor="t">
            <a:spAutoFit/>
          </a:bodyPr>
          <a:lstStyle/>
          <a:p>
            <a:pPr algn="just">
              <a:lnSpc>
                <a:spcPts val="2210"/>
              </a:lnSpc>
            </a:pPr>
            <a:r>
              <a:rPr lang="en-US" sz="1700" spc="-17" dirty="0">
                <a:solidFill>
                  <a:srgbClr val="75C7FB"/>
                </a:solidFill>
                <a:latin typeface="Inknut Antiqua Medium Bold"/>
              </a:rPr>
              <a:t>Se </a:t>
            </a:r>
            <a:r>
              <a:rPr lang="en-US" sz="1700" spc="-17" dirty="0" err="1">
                <a:solidFill>
                  <a:srgbClr val="75C7FB"/>
                </a:solidFill>
                <a:latin typeface="Inknut Antiqua Medium Bold"/>
              </a:rPr>
              <a:t>puede</a:t>
            </a:r>
            <a:r>
              <a:rPr lang="en-US" sz="1700" spc="-17" dirty="0">
                <a:solidFill>
                  <a:srgbClr val="75C7FB"/>
                </a:solidFill>
                <a:latin typeface="Inknut Antiqua Medium Bold"/>
              </a:rPr>
              <a:t> </a:t>
            </a:r>
            <a:r>
              <a:rPr lang="en-US" sz="1700" spc="-17" dirty="0" err="1">
                <a:solidFill>
                  <a:srgbClr val="75C7FB"/>
                </a:solidFill>
                <a:latin typeface="Inknut Antiqua Medium Bold"/>
              </a:rPr>
              <a:t>confirmar</a:t>
            </a:r>
            <a:r>
              <a:rPr lang="en-US" sz="1700" spc="-17" dirty="0">
                <a:solidFill>
                  <a:srgbClr val="75C7FB"/>
                </a:solidFill>
                <a:latin typeface="Inknut Antiqua Medium Bold"/>
              </a:rPr>
              <a:t> con el </a:t>
            </a:r>
            <a:r>
              <a:rPr lang="en-US" sz="1700" spc="-17" dirty="0" err="1">
                <a:solidFill>
                  <a:srgbClr val="75C7FB"/>
                </a:solidFill>
                <a:latin typeface="Inknut Antiqua Medium Bold"/>
              </a:rPr>
              <a:t>rompimiento</a:t>
            </a:r>
            <a:r>
              <a:rPr lang="en-US" sz="1700" spc="-17" dirty="0">
                <a:solidFill>
                  <a:srgbClr val="75C7FB"/>
                </a:solidFill>
                <a:latin typeface="Inknut Antiqua Medium Bold"/>
              </a:rPr>
              <a:t> de un </a:t>
            </a:r>
            <a:r>
              <a:rPr lang="en-US" sz="1700" spc="-17" dirty="0" err="1">
                <a:solidFill>
                  <a:srgbClr val="75C7FB"/>
                </a:solidFill>
                <a:latin typeface="Inknut Antiqua Medium Bold"/>
              </a:rPr>
              <a:t>soporte</a:t>
            </a:r>
            <a:r>
              <a:rPr lang="en-US" sz="1700" spc="-17" dirty="0">
                <a:solidFill>
                  <a:srgbClr val="75C7FB"/>
                </a:solidFill>
                <a:latin typeface="Inknut Antiqua Medium Bold"/>
              </a:rPr>
              <a:t> </a:t>
            </a:r>
            <a:r>
              <a:rPr lang="en-US" sz="1700" spc="-17" dirty="0" err="1">
                <a:solidFill>
                  <a:srgbClr val="75C7FB"/>
                </a:solidFill>
                <a:latin typeface="Inknut Antiqua Medium Bold"/>
              </a:rPr>
              <a:t>en</a:t>
            </a:r>
            <a:r>
              <a:rPr lang="en-US" sz="1700" spc="-17" dirty="0">
                <a:solidFill>
                  <a:srgbClr val="75C7FB"/>
                </a:solidFill>
                <a:latin typeface="Inknut Antiqua Medium Bold"/>
              </a:rPr>
              <a:t> el </a:t>
            </a:r>
            <a:r>
              <a:rPr lang="en-US" sz="1700" spc="-17" dirty="0" err="1">
                <a:solidFill>
                  <a:srgbClr val="75C7FB"/>
                </a:solidFill>
                <a:latin typeface="Inknut Antiqua Medium Bold"/>
              </a:rPr>
              <a:t>gráfico</a:t>
            </a:r>
            <a:r>
              <a:rPr lang="en-US" sz="1700" spc="-17" dirty="0">
                <a:solidFill>
                  <a:srgbClr val="75C7FB"/>
                </a:solidFill>
                <a:latin typeface="Inknut Antiqua Medium Bold"/>
              </a:rPr>
              <a:t> de </a:t>
            </a:r>
            <a:r>
              <a:rPr lang="en-US" sz="1700" spc="-17" dirty="0" err="1">
                <a:solidFill>
                  <a:srgbClr val="75C7FB"/>
                </a:solidFill>
                <a:latin typeface="Inknut Antiqua Medium Bold"/>
              </a:rPr>
              <a:t>precios</a:t>
            </a:r>
            <a:r>
              <a:rPr lang="en-US" sz="1700" spc="-17" dirty="0">
                <a:solidFill>
                  <a:srgbClr val="75C7FB"/>
                </a:solidFill>
                <a:latin typeface="Inknut Antiqua Medium Bold"/>
              </a:rPr>
              <a:t> o un </a:t>
            </a:r>
            <a:r>
              <a:rPr lang="en-US" sz="1700" spc="-17" dirty="0" err="1">
                <a:solidFill>
                  <a:srgbClr val="75C7FB"/>
                </a:solidFill>
                <a:latin typeface="Inknut Antiqua Medium Bold"/>
              </a:rPr>
              <a:t>rompimiento</a:t>
            </a:r>
            <a:r>
              <a:rPr lang="en-US" sz="1700" spc="-17" dirty="0">
                <a:solidFill>
                  <a:srgbClr val="75C7FB"/>
                </a:solidFill>
                <a:latin typeface="Inknut Antiqua Medium Bold"/>
              </a:rPr>
              <a:t> del </a:t>
            </a:r>
            <a:r>
              <a:rPr lang="en-US" sz="1700" spc="-17" dirty="0" err="1">
                <a:solidFill>
                  <a:srgbClr val="75C7FB"/>
                </a:solidFill>
                <a:latin typeface="Inknut Antiqua Medium Bold"/>
              </a:rPr>
              <a:t>oscilador</a:t>
            </a:r>
            <a:r>
              <a:rPr lang="en-US" sz="1700" spc="-17" dirty="0">
                <a:solidFill>
                  <a:srgbClr val="75C7FB"/>
                </a:solidFill>
                <a:latin typeface="Inknut Antiqua Medium Bold"/>
              </a:rPr>
              <a:t> </a:t>
            </a:r>
            <a:r>
              <a:rPr lang="en-US" sz="1700" spc="-17" dirty="0" err="1">
                <a:solidFill>
                  <a:srgbClr val="75C7FB"/>
                </a:solidFill>
                <a:latin typeface="Inknut Antiqua Medium Bold"/>
              </a:rPr>
              <a:t>estocástico</a:t>
            </a:r>
            <a:r>
              <a:rPr lang="en-US" sz="1700" spc="-17" dirty="0">
                <a:solidFill>
                  <a:srgbClr val="75C7FB"/>
                </a:solidFill>
                <a:latin typeface="Inknut Antiqua Medium Bold"/>
              </a:rPr>
              <a:t> por </a:t>
            </a:r>
            <a:r>
              <a:rPr lang="en-US" sz="1700" spc="-17" dirty="0" err="1">
                <a:solidFill>
                  <a:srgbClr val="75C7FB"/>
                </a:solidFill>
                <a:latin typeface="Inknut Antiqua Medium Bold"/>
              </a:rPr>
              <a:t>debajo</a:t>
            </a:r>
            <a:r>
              <a:rPr lang="en-US" sz="1700" spc="-17" dirty="0">
                <a:solidFill>
                  <a:srgbClr val="75C7FB"/>
                </a:solidFill>
                <a:latin typeface="Inknut Antiqua Medium Bold"/>
              </a:rPr>
              <a:t> del </a:t>
            </a:r>
            <a:r>
              <a:rPr lang="en-US" sz="1700" spc="-17" dirty="0" err="1">
                <a:solidFill>
                  <a:srgbClr val="75C7FB"/>
                </a:solidFill>
                <a:latin typeface="Inknut Antiqua Medium Bold"/>
              </a:rPr>
              <a:t>nivel</a:t>
            </a:r>
            <a:r>
              <a:rPr lang="en-US" sz="1700" spc="-17" dirty="0">
                <a:solidFill>
                  <a:srgbClr val="75C7FB"/>
                </a:solidFill>
                <a:latin typeface="Inknut Antiqua Medium Bold"/>
              </a:rPr>
              <a:t> 50%.</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048CD"/>
        </a:solidFill>
        <a:effectLst/>
      </p:bgPr>
    </p:bg>
    <p:spTree>
      <p:nvGrpSpPr>
        <p:cNvPr id="1" name=""/>
        <p:cNvGrpSpPr/>
        <p:nvPr/>
      </p:nvGrpSpPr>
      <p:grpSpPr>
        <a:xfrm>
          <a:off x="0" y="0"/>
          <a:ext cx="0" cy="0"/>
          <a:chOff x="0" y="0"/>
          <a:chExt cx="0" cy="0"/>
        </a:xfrm>
      </p:grpSpPr>
      <p:grpSp>
        <p:nvGrpSpPr>
          <p:cNvPr id="2" name="Group 2"/>
          <p:cNvGrpSpPr/>
          <p:nvPr/>
        </p:nvGrpSpPr>
        <p:grpSpPr>
          <a:xfrm>
            <a:off x="332790" y="369529"/>
            <a:ext cx="8649688" cy="4592083"/>
            <a:chOff x="0" y="0"/>
            <a:chExt cx="11532917" cy="6122777"/>
          </a:xfrm>
        </p:grpSpPr>
        <p:grpSp>
          <p:nvGrpSpPr>
            <p:cNvPr id="3" name="Group 3"/>
            <p:cNvGrpSpPr/>
            <p:nvPr/>
          </p:nvGrpSpPr>
          <p:grpSpPr>
            <a:xfrm>
              <a:off x="0" y="0"/>
              <a:ext cx="11532917" cy="4788047"/>
              <a:chOff x="0" y="0"/>
              <a:chExt cx="3576153" cy="1484689"/>
            </a:xfrm>
          </p:grpSpPr>
          <p:sp>
            <p:nvSpPr>
              <p:cNvPr id="4" name="Freeform 4"/>
              <p:cNvSpPr/>
              <p:nvPr/>
            </p:nvSpPr>
            <p:spPr>
              <a:xfrm>
                <a:off x="0" y="0"/>
                <a:ext cx="3576153" cy="1484689"/>
              </a:xfrm>
              <a:custGeom>
                <a:avLst/>
                <a:gdLst/>
                <a:ahLst/>
                <a:cxnLst/>
                <a:rect l="l" t="t" r="r" b="b"/>
                <a:pathLst>
                  <a:path w="3576153" h="1484689">
                    <a:moveTo>
                      <a:pt x="3451693" y="1484689"/>
                    </a:moveTo>
                    <a:lnTo>
                      <a:pt x="124460" y="1484689"/>
                    </a:lnTo>
                    <a:cubicBezTo>
                      <a:pt x="55880" y="1484689"/>
                      <a:pt x="0" y="1428809"/>
                      <a:pt x="0" y="1360229"/>
                    </a:cubicBezTo>
                    <a:lnTo>
                      <a:pt x="0" y="124460"/>
                    </a:lnTo>
                    <a:cubicBezTo>
                      <a:pt x="0" y="55880"/>
                      <a:pt x="55880" y="0"/>
                      <a:pt x="124460" y="0"/>
                    </a:cubicBezTo>
                    <a:lnTo>
                      <a:pt x="3451694" y="0"/>
                    </a:lnTo>
                    <a:cubicBezTo>
                      <a:pt x="3520273" y="0"/>
                      <a:pt x="3576153" y="55880"/>
                      <a:pt x="3576153" y="124460"/>
                    </a:cubicBezTo>
                    <a:lnTo>
                      <a:pt x="3576153" y="1360229"/>
                    </a:lnTo>
                    <a:cubicBezTo>
                      <a:pt x="3576153" y="1428809"/>
                      <a:pt x="3520273" y="1484689"/>
                      <a:pt x="3451694" y="1484689"/>
                    </a:cubicBezTo>
                    <a:close/>
                  </a:path>
                </a:pathLst>
              </a:custGeom>
              <a:solidFill>
                <a:srgbClr val="75C7FB"/>
              </a:solidFill>
            </p:spPr>
          </p:sp>
        </p:grpSp>
        <p:grpSp>
          <p:nvGrpSpPr>
            <p:cNvPr id="5" name="Group 5"/>
            <p:cNvGrpSpPr/>
            <p:nvPr/>
          </p:nvGrpSpPr>
          <p:grpSpPr>
            <a:xfrm>
              <a:off x="0" y="1455666"/>
              <a:ext cx="11532917" cy="4667111"/>
              <a:chOff x="0" y="0"/>
              <a:chExt cx="3576153" cy="1447189"/>
            </a:xfrm>
          </p:grpSpPr>
          <p:sp>
            <p:nvSpPr>
              <p:cNvPr id="6" name="Freeform 6"/>
              <p:cNvSpPr/>
              <p:nvPr/>
            </p:nvSpPr>
            <p:spPr>
              <a:xfrm>
                <a:off x="0" y="0"/>
                <a:ext cx="3576153" cy="1447189"/>
              </a:xfrm>
              <a:custGeom>
                <a:avLst/>
                <a:gdLst/>
                <a:ahLst/>
                <a:cxnLst/>
                <a:rect l="l" t="t" r="r" b="b"/>
                <a:pathLst>
                  <a:path w="3576153" h="1447189">
                    <a:moveTo>
                      <a:pt x="3451693" y="1447189"/>
                    </a:moveTo>
                    <a:lnTo>
                      <a:pt x="124460" y="1447189"/>
                    </a:lnTo>
                    <a:cubicBezTo>
                      <a:pt x="55880" y="1447189"/>
                      <a:pt x="0" y="1391309"/>
                      <a:pt x="0" y="1322729"/>
                    </a:cubicBezTo>
                    <a:lnTo>
                      <a:pt x="0" y="124460"/>
                    </a:lnTo>
                    <a:cubicBezTo>
                      <a:pt x="0" y="55880"/>
                      <a:pt x="55880" y="0"/>
                      <a:pt x="124460" y="0"/>
                    </a:cubicBezTo>
                    <a:lnTo>
                      <a:pt x="3451694" y="0"/>
                    </a:lnTo>
                    <a:cubicBezTo>
                      <a:pt x="3520273" y="0"/>
                      <a:pt x="3576153" y="55880"/>
                      <a:pt x="3576153" y="124460"/>
                    </a:cubicBezTo>
                    <a:lnTo>
                      <a:pt x="3576153" y="1322729"/>
                    </a:lnTo>
                    <a:cubicBezTo>
                      <a:pt x="3576153" y="1391309"/>
                      <a:pt x="3520273" y="1447189"/>
                      <a:pt x="3451694" y="1447189"/>
                    </a:cubicBezTo>
                    <a:close/>
                  </a:path>
                </a:pathLst>
              </a:custGeom>
              <a:solidFill>
                <a:srgbClr val="FFFFFF"/>
              </a:solidFill>
            </p:spPr>
          </p:sp>
        </p:grpSp>
      </p:grpSp>
      <p:grpSp>
        <p:nvGrpSpPr>
          <p:cNvPr id="7" name="Group 7"/>
          <p:cNvGrpSpPr/>
          <p:nvPr/>
        </p:nvGrpSpPr>
        <p:grpSpPr>
          <a:xfrm>
            <a:off x="9305522" y="369529"/>
            <a:ext cx="8649688" cy="4592083"/>
            <a:chOff x="0" y="0"/>
            <a:chExt cx="11532917" cy="6122777"/>
          </a:xfrm>
        </p:grpSpPr>
        <p:grpSp>
          <p:nvGrpSpPr>
            <p:cNvPr id="8" name="Group 8"/>
            <p:cNvGrpSpPr/>
            <p:nvPr/>
          </p:nvGrpSpPr>
          <p:grpSpPr>
            <a:xfrm>
              <a:off x="0" y="0"/>
              <a:ext cx="11532917" cy="4788047"/>
              <a:chOff x="0" y="0"/>
              <a:chExt cx="3576153" cy="1484689"/>
            </a:xfrm>
          </p:grpSpPr>
          <p:sp>
            <p:nvSpPr>
              <p:cNvPr id="9" name="Freeform 9"/>
              <p:cNvSpPr/>
              <p:nvPr/>
            </p:nvSpPr>
            <p:spPr>
              <a:xfrm>
                <a:off x="0" y="0"/>
                <a:ext cx="3576153" cy="1484689"/>
              </a:xfrm>
              <a:custGeom>
                <a:avLst/>
                <a:gdLst/>
                <a:ahLst/>
                <a:cxnLst/>
                <a:rect l="l" t="t" r="r" b="b"/>
                <a:pathLst>
                  <a:path w="3576153" h="1484689">
                    <a:moveTo>
                      <a:pt x="3451693" y="1484689"/>
                    </a:moveTo>
                    <a:lnTo>
                      <a:pt x="124460" y="1484689"/>
                    </a:lnTo>
                    <a:cubicBezTo>
                      <a:pt x="55880" y="1484689"/>
                      <a:pt x="0" y="1428809"/>
                      <a:pt x="0" y="1360229"/>
                    </a:cubicBezTo>
                    <a:lnTo>
                      <a:pt x="0" y="124460"/>
                    </a:lnTo>
                    <a:cubicBezTo>
                      <a:pt x="0" y="55880"/>
                      <a:pt x="55880" y="0"/>
                      <a:pt x="124460" y="0"/>
                    </a:cubicBezTo>
                    <a:lnTo>
                      <a:pt x="3451694" y="0"/>
                    </a:lnTo>
                    <a:cubicBezTo>
                      <a:pt x="3520273" y="0"/>
                      <a:pt x="3576153" y="55880"/>
                      <a:pt x="3576153" y="124460"/>
                    </a:cubicBezTo>
                    <a:lnTo>
                      <a:pt x="3576153" y="1360229"/>
                    </a:lnTo>
                    <a:cubicBezTo>
                      <a:pt x="3576153" y="1428809"/>
                      <a:pt x="3520273" y="1484689"/>
                      <a:pt x="3451694" y="1484689"/>
                    </a:cubicBezTo>
                    <a:close/>
                  </a:path>
                </a:pathLst>
              </a:custGeom>
              <a:solidFill>
                <a:srgbClr val="75C7FB"/>
              </a:solidFill>
            </p:spPr>
          </p:sp>
        </p:grpSp>
        <p:grpSp>
          <p:nvGrpSpPr>
            <p:cNvPr id="10" name="Group 10"/>
            <p:cNvGrpSpPr/>
            <p:nvPr/>
          </p:nvGrpSpPr>
          <p:grpSpPr>
            <a:xfrm>
              <a:off x="0" y="1455666"/>
              <a:ext cx="11532917" cy="4667111"/>
              <a:chOff x="0" y="0"/>
              <a:chExt cx="3576153" cy="1447189"/>
            </a:xfrm>
          </p:grpSpPr>
          <p:sp>
            <p:nvSpPr>
              <p:cNvPr id="11" name="Freeform 11"/>
              <p:cNvSpPr/>
              <p:nvPr/>
            </p:nvSpPr>
            <p:spPr>
              <a:xfrm>
                <a:off x="0" y="0"/>
                <a:ext cx="3576153" cy="1447189"/>
              </a:xfrm>
              <a:custGeom>
                <a:avLst/>
                <a:gdLst/>
                <a:ahLst/>
                <a:cxnLst/>
                <a:rect l="l" t="t" r="r" b="b"/>
                <a:pathLst>
                  <a:path w="3576153" h="1447189">
                    <a:moveTo>
                      <a:pt x="3451693" y="1447189"/>
                    </a:moveTo>
                    <a:lnTo>
                      <a:pt x="124460" y="1447189"/>
                    </a:lnTo>
                    <a:cubicBezTo>
                      <a:pt x="55880" y="1447189"/>
                      <a:pt x="0" y="1391309"/>
                      <a:pt x="0" y="1322729"/>
                    </a:cubicBezTo>
                    <a:lnTo>
                      <a:pt x="0" y="124460"/>
                    </a:lnTo>
                    <a:cubicBezTo>
                      <a:pt x="0" y="55880"/>
                      <a:pt x="55880" y="0"/>
                      <a:pt x="124460" y="0"/>
                    </a:cubicBezTo>
                    <a:lnTo>
                      <a:pt x="3451694" y="0"/>
                    </a:lnTo>
                    <a:cubicBezTo>
                      <a:pt x="3520273" y="0"/>
                      <a:pt x="3576153" y="55880"/>
                      <a:pt x="3576153" y="124460"/>
                    </a:cubicBezTo>
                    <a:lnTo>
                      <a:pt x="3576153" y="1322729"/>
                    </a:lnTo>
                    <a:cubicBezTo>
                      <a:pt x="3576153" y="1391309"/>
                      <a:pt x="3520273" y="1447189"/>
                      <a:pt x="3451694" y="1447189"/>
                    </a:cubicBezTo>
                    <a:close/>
                  </a:path>
                </a:pathLst>
              </a:custGeom>
              <a:solidFill>
                <a:srgbClr val="FFFFFF"/>
              </a:solidFill>
            </p:spPr>
          </p:sp>
        </p:grpSp>
      </p:grpSp>
      <p:pic>
        <p:nvPicPr>
          <p:cNvPr id="12" name="Picture 12"/>
          <p:cNvPicPr>
            <a:picLocks noChangeAspect="1"/>
          </p:cNvPicPr>
          <p:nvPr/>
        </p:nvPicPr>
        <p:blipFill>
          <a:blip r:embed="rId2"/>
          <a:srcRect/>
          <a:stretch>
            <a:fillRect/>
          </a:stretch>
        </p:blipFill>
        <p:spPr>
          <a:xfrm>
            <a:off x="1274654" y="4547661"/>
            <a:ext cx="6765961" cy="5581917"/>
          </a:xfrm>
          <a:prstGeom prst="rect">
            <a:avLst/>
          </a:prstGeom>
        </p:spPr>
      </p:pic>
      <p:pic>
        <p:nvPicPr>
          <p:cNvPr id="13" name="Picture 13"/>
          <p:cNvPicPr>
            <a:picLocks noChangeAspect="1"/>
          </p:cNvPicPr>
          <p:nvPr/>
        </p:nvPicPr>
        <p:blipFill>
          <a:blip r:embed="rId3"/>
          <a:srcRect/>
          <a:stretch>
            <a:fillRect/>
          </a:stretch>
        </p:blipFill>
        <p:spPr>
          <a:xfrm>
            <a:off x="10247386" y="4547661"/>
            <a:ext cx="6765961" cy="5581917"/>
          </a:xfrm>
          <a:prstGeom prst="rect">
            <a:avLst/>
          </a:prstGeom>
        </p:spPr>
      </p:pic>
      <p:sp>
        <p:nvSpPr>
          <p:cNvPr id="14" name="TextBox 14"/>
          <p:cNvSpPr txBox="1"/>
          <p:nvPr/>
        </p:nvSpPr>
        <p:spPr>
          <a:xfrm>
            <a:off x="722719" y="551007"/>
            <a:ext cx="6791202" cy="615353"/>
          </a:xfrm>
          <a:prstGeom prst="rect">
            <a:avLst/>
          </a:prstGeom>
        </p:spPr>
        <p:txBody>
          <a:bodyPr lIns="0" tIns="0" rIns="0" bIns="0" rtlCol="0" anchor="t">
            <a:spAutoFit/>
          </a:bodyPr>
          <a:lstStyle/>
          <a:p>
            <a:pPr>
              <a:lnSpc>
                <a:spcPts val="5040"/>
              </a:lnSpc>
              <a:spcBef>
                <a:spcPct val="0"/>
              </a:spcBef>
            </a:pPr>
            <a:r>
              <a:rPr lang="en-US" sz="3600">
                <a:solidFill>
                  <a:srgbClr val="FFFFFF"/>
                </a:solidFill>
                <a:latin typeface="Inknut Antiqua Medium"/>
              </a:rPr>
              <a:t>Bull Set-up</a:t>
            </a:r>
          </a:p>
        </p:txBody>
      </p:sp>
      <p:sp>
        <p:nvSpPr>
          <p:cNvPr id="15" name="TextBox 15"/>
          <p:cNvSpPr txBox="1"/>
          <p:nvPr/>
        </p:nvSpPr>
        <p:spPr>
          <a:xfrm>
            <a:off x="3849948" y="1875116"/>
            <a:ext cx="4652379" cy="2383631"/>
          </a:xfrm>
          <a:prstGeom prst="rect">
            <a:avLst/>
          </a:prstGeom>
        </p:spPr>
        <p:txBody>
          <a:bodyPr lIns="0" tIns="0" rIns="0" bIns="0" rtlCol="0" anchor="t">
            <a:spAutoFit/>
          </a:bodyPr>
          <a:lstStyle/>
          <a:p>
            <a:pPr marL="0" lvl="0" indent="0" algn="just">
              <a:lnSpc>
                <a:spcPts val="2697"/>
              </a:lnSpc>
            </a:pPr>
            <a:r>
              <a:rPr lang="en-US" sz="1899" dirty="0">
                <a:solidFill>
                  <a:srgbClr val="000000"/>
                </a:solidFill>
                <a:latin typeface="Muli Regular"/>
              </a:rPr>
              <a:t>El </a:t>
            </a:r>
            <a:r>
              <a:rPr lang="en-US" sz="1899" dirty="0" err="1">
                <a:solidFill>
                  <a:srgbClr val="000000"/>
                </a:solidFill>
                <a:latin typeface="Muli Regular"/>
              </a:rPr>
              <a:t>precio</a:t>
            </a:r>
            <a:r>
              <a:rPr lang="en-US" sz="1899" dirty="0">
                <a:solidFill>
                  <a:srgbClr val="000000"/>
                </a:solidFill>
                <a:latin typeface="Muli Regular"/>
              </a:rPr>
              <a:t> del </a:t>
            </a:r>
            <a:r>
              <a:rPr lang="en-US" sz="1899" dirty="0" err="1">
                <a:solidFill>
                  <a:srgbClr val="000000"/>
                </a:solidFill>
                <a:latin typeface="Muli Regular"/>
              </a:rPr>
              <a:t>instrumento</a:t>
            </a:r>
            <a:r>
              <a:rPr lang="en-US" sz="1899" dirty="0">
                <a:solidFill>
                  <a:srgbClr val="000000"/>
                </a:solidFill>
                <a:latin typeface="Muli Regular"/>
              </a:rPr>
              <a:t> forma un </a:t>
            </a:r>
            <a:r>
              <a:rPr lang="en-US" sz="1899" dirty="0" err="1">
                <a:solidFill>
                  <a:srgbClr val="000000"/>
                </a:solidFill>
                <a:latin typeface="Muli Regular"/>
              </a:rPr>
              <a:t>máximo</a:t>
            </a:r>
            <a:r>
              <a:rPr lang="en-US" sz="1899" dirty="0">
                <a:solidFill>
                  <a:srgbClr val="000000"/>
                </a:solidFill>
                <a:latin typeface="Muli Regular"/>
              </a:rPr>
              <a:t> </a:t>
            </a:r>
            <a:r>
              <a:rPr lang="en-US" sz="1899" dirty="0" err="1">
                <a:solidFill>
                  <a:srgbClr val="000000"/>
                </a:solidFill>
                <a:latin typeface="Muli Regular"/>
              </a:rPr>
              <a:t>más</a:t>
            </a:r>
            <a:r>
              <a:rPr lang="en-US" sz="1899" dirty="0">
                <a:solidFill>
                  <a:srgbClr val="000000"/>
                </a:solidFill>
                <a:latin typeface="Muli Regular"/>
              </a:rPr>
              <a:t> bajo </a:t>
            </a:r>
            <a:r>
              <a:rPr lang="en-US" sz="1899" dirty="0" err="1">
                <a:solidFill>
                  <a:srgbClr val="000000"/>
                </a:solidFill>
                <a:latin typeface="Muli Regular"/>
              </a:rPr>
              <a:t>mientras</a:t>
            </a:r>
            <a:r>
              <a:rPr lang="en-US" sz="1899" dirty="0">
                <a:solidFill>
                  <a:srgbClr val="000000"/>
                </a:solidFill>
                <a:latin typeface="Muli Regular"/>
              </a:rPr>
              <a:t> que el </a:t>
            </a:r>
            <a:r>
              <a:rPr lang="en-US" sz="1899" dirty="0" err="1">
                <a:solidFill>
                  <a:srgbClr val="000000"/>
                </a:solidFill>
                <a:latin typeface="Muli Regular"/>
              </a:rPr>
              <a:t>oscilador</a:t>
            </a:r>
            <a:r>
              <a:rPr lang="en-US" sz="1899" dirty="0">
                <a:solidFill>
                  <a:srgbClr val="000000"/>
                </a:solidFill>
                <a:latin typeface="Muli Regular"/>
              </a:rPr>
              <a:t> </a:t>
            </a:r>
            <a:r>
              <a:rPr lang="en-US" sz="1899" dirty="0" err="1">
                <a:solidFill>
                  <a:srgbClr val="000000"/>
                </a:solidFill>
                <a:latin typeface="Muli Regular"/>
              </a:rPr>
              <a:t>estocástico</a:t>
            </a:r>
            <a:r>
              <a:rPr lang="en-US" sz="1899" dirty="0">
                <a:solidFill>
                  <a:srgbClr val="000000"/>
                </a:solidFill>
                <a:latin typeface="Muli Regular"/>
              </a:rPr>
              <a:t> produce un </a:t>
            </a:r>
            <a:r>
              <a:rPr lang="en-US" sz="1899" dirty="0" err="1">
                <a:solidFill>
                  <a:srgbClr val="000000"/>
                </a:solidFill>
                <a:latin typeface="Muli Regular"/>
              </a:rPr>
              <a:t>máximo</a:t>
            </a:r>
            <a:r>
              <a:rPr lang="en-US" sz="1899" dirty="0">
                <a:solidFill>
                  <a:srgbClr val="000000"/>
                </a:solidFill>
                <a:latin typeface="Muli Regular"/>
              </a:rPr>
              <a:t> </a:t>
            </a:r>
            <a:r>
              <a:rPr lang="en-US" sz="1899" dirty="0" err="1">
                <a:solidFill>
                  <a:srgbClr val="000000"/>
                </a:solidFill>
                <a:latin typeface="Muli Regular"/>
              </a:rPr>
              <a:t>más</a:t>
            </a:r>
            <a:r>
              <a:rPr lang="en-US" sz="1899" dirty="0">
                <a:solidFill>
                  <a:srgbClr val="000000"/>
                </a:solidFill>
                <a:latin typeface="Muli Regular"/>
              </a:rPr>
              <a:t> alto. A </a:t>
            </a:r>
            <a:r>
              <a:rPr lang="en-US" sz="1899" dirty="0" err="1">
                <a:solidFill>
                  <a:srgbClr val="000000"/>
                </a:solidFill>
                <a:latin typeface="Muli Regular"/>
              </a:rPr>
              <a:t>pesar</a:t>
            </a:r>
            <a:r>
              <a:rPr lang="en-US" sz="1899" dirty="0">
                <a:solidFill>
                  <a:srgbClr val="000000"/>
                </a:solidFill>
                <a:latin typeface="Muli Regular"/>
              </a:rPr>
              <a:t> de que el </a:t>
            </a:r>
            <a:r>
              <a:rPr lang="en-US" sz="1899" dirty="0" err="1">
                <a:solidFill>
                  <a:srgbClr val="000000"/>
                </a:solidFill>
                <a:latin typeface="Muli Regular"/>
              </a:rPr>
              <a:t>precio</a:t>
            </a:r>
            <a:r>
              <a:rPr lang="en-US" sz="1899" dirty="0">
                <a:solidFill>
                  <a:srgbClr val="000000"/>
                </a:solidFill>
                <a:latin typeface="Muli Regular"/>
              </a:rPr>
              <a:t> no </a:t>
            </a:r>
            <a:r>
              <a:rPr lang="en-US" sz="1899" dirty="0" err="1">
                <a:solidFill>
                  <a:srgbClr val="000000"/>
                </a:solidFill>
                <a:latin typeface="Muli Regular"/>
              </a:rPr>
              <a:t>puede</a:t>
            </a:r>
            <a:r>
              <a:rPr lang="en-US" sz="1899" dirty="0">
                <a:solidFill>
                  <a:srgbClr val="000000"/>
                </a:solidFill>
                <a:latin typeface="Muli Regular"/>
              </a:rPr>
              <a:t> </a:t>
            </a:r>
            <a:r>
              <a:rPr lang="en-US" sz="1899" dirty="0" err="1">
                <a:solidFill>
                  <a:srgbClr val="000000"/>
                </a:solidFill>
                <a:latin typeface="Muli Regular"/>
              </a:rPr>
              <a:t>superar</a:t>
            </a:r>
            <a:r>
              <a:rPr lang="en-US" sz="1899" dirty="0">
                <a:solidFill>
                  <a:srgbClr val="000000"/>
                </a:solidFill>
                <a:latin typeface="Muli Regular"/>
              </a:rPr>
              <a:t> el alto </a:t>
            </a:r>
            <a:r>
              <a:rPr lang="en-US" sz="1899" dirty="0" err="1">
                <a:solidFill>
                  <a:srgbClr val="000000"/>
                </a:solidFill>
                <a:latin typeface="Muli Regular"/>
              </a:rPr>
              <a:t>previo</a:t>
            </a:r>
            <a:r>
              <a:rPr lang="en-US" sz="1899" dirty="0">
                <a:solidFill>
                  <a:srgbClr val="000000"/>
                </a:solidFill>
                <a:latin typeface="Muli Regular"/>
              </a:rPr>
              <a:t>, los </a:t>
            </a:r>
            <a:r>
              <a:rPr lang="en-US" sz="1899" dirty="0" err="1">
                <a:solidFill>
                  <a:srgbClr val="000000"/>
                </a:solidFill>
                <a:latin typeface="Muli Regular"/>
              </a:rPr>
              <a:t>máximos</a:t>
            </a:r>
            <a:r>
              <a:rPr lang="en-US" sz="1899" dirty="0">
                <a:solidFill>
                  <a:srgbClr val="000000"/>
                </a:solidFill>
                <a:latin typeface="Muli Regular"/>
              </a:rPr>
              <a:t> </a:t>
            </a:r>
            <a:r>
              <a:rPr lang="en-US" sz="1899" dirty="0" err="1">
                <a:solidFill>
                  <a:srgbClr val="000000"/>
                </a:solidFill>
                <a:latin typeface="Muli Regular"/>
              </a:rPr>
              <a:t>más</a:t>
            </a:r>
            <a:r>
              <a:rPr lang="en-US" sz="1899" dirty="0">
                <a:solidFill>
                  <a:srgbClr val="000000"/>
                </a:solidFill>
                <a:latin typeface="Muli Regular"/>
              </a:rPr>
              <a:t> altos </a:t>
            </a:r>
            <a:r>
              <a:rPr lang="en-US" sz="1899" dirty="0" err="1">
                <a:solidFill>
                  <a:srgbClr val="000000"/>
                </a:solidFill>
                <a:latin typeface="Muli Regular"/>
              </a:rPr>
              <a:t>en</a:t>
            </a:r>
            <a:r>
              <a:rPr lang="en-US" sz="1899" dirty="0">
                <a:solidFill>
                  <a:srgbClr val="000000"/>
                </a:solidFill>
                <a:latin typeface="Muli Regular"/>
              </a:rPr>
              <a:t> el </a:t>
            </a:r>
            <a:r>
              <a:rPr lang="en-US" sz="1899" dirty="0" err="1">
                <a:solidFill>
                  <a:srgbClr val="000000"/>
                </a:solidFill>
                <a:latin typeface="Muli Regular"/>
              </a:rPr>
              <a:t>indicador</a:t>
            </a:r>
            <a:r>
              <a:rPr lang="en-US" sz="1899" dirty="0">
                <a:solidFill>
                  <a:srgbClr val="000000"/>
                </a:solidFill>
                <a:latin typeface="Muli Regular"/>
              </a:rPr>
              <a:t> </a:t>
            </a:r>
            <a:r>
              <a:rPr lang="en-US" sz="1899" dirty="0" err="1">
                <a:solidFill>
                  <a:srgbClr val="000000"/>
                </a:solidFill>
                <a:latin typeface="Muli Regular"/>
              </a:rPr>
              <a:t>señalan</a:t>
            </a:r>
            <a:r>
              <a:rPr lang="en-US" sz="1899" dirty="0">
                <a:solidFill>
                  <a:srgbClr val="000000"/>
                </a:solidFill>
                <a:latin typeface="Muli Regular"/>
              </a:rPr>
              <a:t> el </a:t>
            </a:r>
            <a:r>
              <a:rPr lang="en-US" sz="1899" dirty="0" err="1">
                <a:solidFill>
                  <a:srgbClr val="000000"/>
                </a:solidFill>
                <a:latin typeface="Muli Regular"/>
              </a:rPr>
              <a:t>fortalecimiento</a:t>
            </a:r>
            <a:r>
              <a:rPr lang="en-US" sz="1899" dirty="0">
                <a:solidFill>
                  <a:srgbClr val="000000"/>
                </a:solidFill>
                <a:latin typeface="Muli Regular"/>
              </a:rPr>
              <a:t> del momentum </a:t>
            </a:r>
            <a:r>
              <a:rPr lang="en-US" sz="1899" dirty="0" err="1">
                <a:solidFill>
                  <a:srgbClr val="000000"/>
                </a:solidFill>
                <a:latin typeface="Muli Regular"/>
              </a:rPr>
              <a:t>alcista</a:t>
            </a:r>
            <a:endParaRPr lang="en-US" sz="1899" dirty="0">
              <a:solidFill>
                <a:srgbClr val="000000"/>
              </a:solidFill>
              <a:latin typeface="Muli Regular"/>
            </a:endParaRPr>
          </a:p>
        </p:txBody>
      </p:sp>
      <p:sp>
        <p:nvSpPr>
          <p:cNvPr id="16" name="TextBox 16"/>
          <p:cNvSpPr txBox="1"/>
          <p:nvPr/>
        </p:nvSpPr>
        <p:spPr>
          <a:xfrm>
            <a:off x="812942" y="1894166"/>
            <a:ext cx="2629442" cy="1779270"/>
          </a:xfrm>
          <a:prstGeom prst="rect">
            <a:avLst/>
          </a:prstGeom>
        </p:spPr>
        <p:txBody>
          <a:bodyPr lIns="0" tIns="0" rIns="0" bIns="0" rtlCol="0" anchor="t">
            <a:spAutoFit/>
          </a:bodyPr>
          <a:lstStyle/>
          <a:p>
            <a:pPr algn="just">
              <a:lnSpc>
                <a:spcPts val="2340"/>
              </a:lnSpc>
            </a:pPr>
            <a:r>
              <a:rPr lang="en-US" sz="1800" spc="-18">
                <a:solidFill>
                  <a:srgbClr val="75C7FB"/>
                </a:solidFill>
                <a:latin typeface="Inknut Antiqua Medium Bold"/>
              </a:rPr>
              <a:t>Esta forma de divergencia solo nos indica una condición del mercado y no es una señal</a:t>
            </a:r>
          </a:p>
        </p:txBody>
      </p:sp>
      <p:sp>
        <p:nvSpPr>
          <p:cNvPr id="17" name="TextBox 17"/>
          <p:cNvSpPr txBox="1"/>
          <p:nvPr/>
        </p:nvSpPr>
        <p:spPr>
          <a:xfrm>
            <a:off x="9695451" y="551007"/>
            <a:ext cx="6791202" cy="615353"/>
          </a:xfrm>
          <a:prstGeom prst="rect">
            <a:avLst/>
          </a:prstGeom>
        </p:spPr>
        <p:txBody>
          <a:bodyPr lIns="0" tIns="0" rIns="0" bIns="0" rtlCol="0" anchor="t">
            <a:spAutoFit/>
          </a:bodyPr>
          <a:lstStyle/>
          <a:p>
            <a:pPr>
              <a:lnSpc>
                <a:spcPts val="5040"/>
              </a:lnSpc>
              <a:spcBef>
                <a:spcPct val="0"/>
              </a:spcBef>
            </a:pPr>
            <a:r>
              <a:rPr lang="en-US" sz="3600">
                <a:solidFill>
                  <a:srgbClr val="FFFFFF"/>
                </a:solidFill>
                <a:latin typeface="Inknut Antiqua Medium"/>
              </a:rPr>
              <a:t>Bear set up</a:t>
            </a:r>
          </a:p>
        </p:txBody>
      </p:sp>
      <p:sp>
        <p:nvSpPr>
          <p:cNvPr id="18" name="TextBox 18"/>
          <p:cNvSpPr txBox="1"/>
          <p:nvPr/>
        </p:nvSpPr>
        <p:spPr>
          <a:xfrm>
            <a:off x="9852812" y="1875116"/>
            <a:ext cx="7622246" cy="1355652"/>
          </a:xfrm>
          <a:prstGeom prst="rect">
            <a:avLst/>
          </a:prstGeom>
        </p:spPr>
        <p:txBody>
          <a:bodyPr lIns="0" tIns="0" rIns="0" bIns="0" rtlCol="0" anchor="t">
            <a:spAutoFit/>
          </a:bodyPr>
          <a:lstStyle/>
          <a:p>
            <a:pPr marL="0" lvl="0" indent="0" algn="just">
              <a:lnSpc>
                <a:spcPts val="2697"/>
              </a:lnSpc>
            </a:pPr>
            <a:r>
              <a:rPr lang="en-US" sz="1899">
                <a:solidFill>
                  <a:srgbClr val="000000"/>
                </a:solidFill>
                <a:latin typeface="Muli Regular"/>
              </a:rPr>
              <a:t>El precio forma un bajo más alto mientras el oscilador estocástico generar un mínimo más bajo. Aunque el precio se mantenga por encima de su bajo previo, el mínimo más  bajo en el oscilador estocástico muestra un incremento en el momentum bajista</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48CD"/>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16434100" y="-399387"/>
            <a:ext cx="2151110" cy="2000532"/>
          </a:xfrm>
          <a:prstGeom prst="rect">
            <a:avLst/>
          </a:prstGeom>
        </p:spPr>
      </p:pic>
      <p:pic>
        <p:nvPicPr>
          <p:cNvPr id="3" name="Picture 3"/>
          <p:cNvPicPr>
            <a:picLocks noChangeAspect="1"/>
          </p:cNvPicPr>
          <p:nvPr/>
        </p:nvPicPr>
        <p:blipFill>
          <a:blip r:embed="rId2"/>
          <a:srcRect/>
          <a:stretch>
            <a:fillRect/>
          </a:stretch>
        </p:blipFill>
        <p:spPr>
          <a:xfrm>
            <a:off x="-1122410" y="7588877"/>
            <a:ext cx="2151110" cy="2000532"/>
          </a:xfrm>
          <a:prstGeom prst="rect">
            <a:avLst/>
          </a:prstGeom>
        </p:spPr>
      </p:pic>
      <p:sp>
        <p:nvSpPr>
          <p:cNvPr id="4" name="TextBox 4"/>
          <p:cNvSpPr txBox="1"/>
          <p:nvPr/>
        </p:nvSpPr>
        <p:spPr>
          <a:xfrm>
            <a:off x="1705459" y="4171315"/>
            <a:ext cx="7578067" cy="5086985"/>
          </a:xfrm>
          <a:prstGeom prst="rect">
            <a:avLst/>
          </a:prstGeom>
        </p:spPr>
        <p:txBody>
          <a:bodyPr lIns="0" tIns="0" rIns="0" bIns="0" rtlCol="0" anchor="t">
            <a:spAutoFit/>
          </a:bodyPr>
          <a:lstStyle/>
          <a:p>
            <a:pPr algn="just">
              <a:lnSpc>
                <a:spcPts val="4480"/>
              </a:lnSpc>
              <a:spcBef>
                <a:spcPct val="0"/>
              </a:spcBef>
            </a:pPr>
            <a:r>
              <a:rPr lang="en-US" sz="3200">
                <a:solidFill>
                  <a:srgbClr val="FFFFFF"/>
                </a:solidFill>
                <a:latin typeface="Muli Regular"/>
              </a:rPr>
              <a:t>El oscilador estocástico  es una variable de tipo estadístico que se construye a través de la posición de un precio o cotización con respecto a su mínimo y su máximo,  dentro de un periodo de tiempo determinado. Esta variable se ubica dentro de un intervalo cerrado (0,1), es decir entre 0% y 100%. </a:t>
            </a:r>
          </a:p>
          <a:p>
            <a:pPr algn="just">
              <a:lnSpc>
                <a:spcPts val="4480"/>
              </a:lnSpc>
              <a:spcBef>
                <a:spcPct val="0"/>
              </a:spcBef>
            </a:pPr>
            <a:endParaRPr lang="en-US" sz="3200">
              <a:solidFill>
                <a:srgbClr val="FFFFFF"/>
              </a:solidFill>
              <a:latin typeface="Muli Regular"/>
            </a:endParaRPr>
          </a:p>
        </p:txBody>
      </p:sp>
      <p:grpSp>
        <p:nvGrpSpPr>
          <p:cNvPr id="5" name="Group 5"/>
          <p:cNvGrpSpPr/>
          <p:nvPr/>
        </p:nvGrpSpPr>
        <p:grpSpPr>
          <a:xfrm rot="-10800000">
            <a:off x="16434100" y="8537985"/>
            <a:ext cx="720315" cy="720315"/>
            <a:chOff x="0" y="0"/>
            <a:chExt cx="960421" cy="960421"/>
          </a:xfrm>
        </p:grpSpPr>
        <p:pic>
          <p:nvPicPr>
            <p:cNvPr id="6" name="Picture 6"/>
            <p:cNvPicPr>
              <a:picLocks noChangeAspect="1"/>
            </p:cNvPicPr>
            <p:nvPr/>
          </p:nvPicPr>
          <p:blipFill>
            <a:blip r:embed="rId3"/>
            <a:srcRect/>
            <a:stretch>
              <a:fillRect/>
            </a:stretch>
          </p:blipFill>
          <p:spPr>
            <a:xfrm rot="-10800000">
              <a:off x="0" y="0"/>
              <a:ext cx="960421" cy="960421"/>
            </a:xfrm>
            <a:prstGeom prst="rect">
              <a:avLst/>
            </a:prstGeom>
          </p:spPr>
        </p:pic>
        <p:pic>
          <p:nvPicPr>
            <p:cNvPr id="7" name="Picture 7"/>
            <p:cNvPicPr>
              <a:picLocks noChangeAspect="1"/>
            </p:cNvPicPr>
            <p:nvPr/>
          </p:nvPicPr>
          <p:blipFill>
            <a:blip r:embed="rId4"/>
            <a:srcRect/>
            <a:stretch>
              <a:fillRect/>
            </a:stretch>
          </p:blipFill>
          <p:spPr>
            <a:xfrm>
              <a:off x="234750" y="234750"/>
              <a:ext cx="490920" cy="490920"/>
            </a:xfrm>
            <a:prstGeom prst="rect">
              <a:avLst/>
            </a:prstGeom>
          </p:spPr>
        </p:pic>
      </p:grpSp>
      <p:pic>
        <p:nvPicPr>
          <p:cNvPr id="8" name="Picture 8"/>
          <p:cNvPicPr>
            <a:picLocks noChangeAspect="1"/>
          </p:cNvPicPr>
          <p:nvPr/>
        </p:nvPicPr>
        <p:blipFill>
          <a:blip r:embed="rId5"/>
          <a:srcRect/>
          <a:stretch>
            <a:fillRect/>
          </a:stretch>
        </p:blipFill>
        <p:spPr>
          <a:xfrm>
            <a:off x="9868478" y="3431548"/>
            <a:ext cx="6565622" cy="5466594"/>
          </a:xfrm>
          <a:prstGeom prst="rect">
            <a:avLst/>
          </a:prstGeom>
        </p:spPr>
      </p:pic>
      <p:sp>
        <p:nvSpPr>
          <p:cNvPr id="9" name="TextBox 9"/>
          <p:cNvSpPr txBox="1"/>
          <p:nvPr/>
        </p:nvSpPr>
        <p:spPr>
          <a:xfrm>
            <a:off x="1028700" y="1123950"/>
            <a:ext cx="9817256" cy="1245688"/>
          </a:xfrm>
          <a:prstGeom prst="rect">
            <a:avLst/>
          </a:prstGeom>
        </p:spPr>
        <p:txBody>
          <a:bodyPr lIns="0" tIns="0" rIns="0" bIns="0" rtlCol="0" anchor="t">
            <a:spAutoFit/>
          </a:bodyPr>
          <a:lstStyle/>
          <a:p>
            <a:pPr>
              <a:lnSpc>
                <a:spcPts val="9680"/>
              </a:lnSpc>
            </a:pPr>
            <a:r>
              <a:rPr lang="en-US" sz="8799" spc="-87">
                <a:solidFill>
                  <a:srgbClr val="FFFFFF"/>
                </a:solidFill>
                <a:latin typeface="Muli Bold"/>
              </a:rPr>
              <a:t>Definición</a:t>
            </a:r>
          </a:p>
        </p:txBody>
      </p:sp>
      <p:sp>
        <p:nvSpPr>
          <p:cNvPr id="10" name="TextBox 10"/>
          <p:cNvSpPr txBox="1"/>
          <p:nvPr/>
        </p:nvSpPr>
        <p:spPr>
          <a:xfrm rot="-5400000">
            <a:off x="14630801" y="3242407"/>
            <a:ext cx="4844450" cy="417037"/>
          </a:xfrm>
          <a:prstGeom prst="rect">
            <a:avLst/>
          </a:prstGeom>
        </p:spPr>
        <p:txBody>
          <a:bodyPr lIns="0" tIns="0" rIns="0" bIns="0" rtlCol="0" anchor="t">
            <a:spAutoFit/>
          </a:bodyPr>
          <a:lstStyle/>
          <a:p>
            <a:pPr algn="r">
              <a:lnSpc>
                <a:spcPts val="3360"/>
              </a:lnSpc>
              <a:spcBef>
                <a:spcPct val="0"/>
              </a:spcBef>
            </a:pPr>
            <a:r>
              <a:rPr lang="en-US" sz="2400" dirty="0">
                <a:solidFill>
                  <a:srgbClr val="75C7FB"/>
                </a:solidFill>
                <a:latin typeface="Space Mono"/>
              </a:rPr>
              <a:t>CARTERAS DE INVERSIÓN</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48CD"/>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16434100" y="-399387"/>
            <a:ext cx="2151110" cy="2000532"/>
          </a:xfrm>
          <a:prstGeom prst="rect">
            <a:avLst/>
          </a:prstGeom>
        </p:spPr>
      </p:pic>
      <p:sp>
        <p:nvSpPr>
          <p:cNvPr id="3" name="TextBox 3"/>
          <p:cNvSpPr txBox="1"/>
          <p:nvPr/>
        </p:nvSpPr>
        <p:spPr>
          <a:xfrm>
            <a:off x="1028700" y="1123950"/>
            <a:ext cx="9817256" cy="1245688"/>
          </a:xfrm>
          <a:prstGeom prst="rect">
            <a:avLst/>
          </a:prstGeom>
        </p:spPr>
        <p:txBody>
          <a:bodyPr lIns="0" tIns="0" rIns="0" bIns="0" rtlCol="0" anchor="t">
            <a:spAutoFit/>
          </a:bodyPr>
          <a:lstStyle/>
          <a:p>
            <a:pPr>
              <a:lnSpc>
                <a:spcPts val="9680"/>
              </a:lnSpc>
            </a:pPr>
            <a:r>
              <a:rPr lang="en-US" sz="8799" spc="-87">
                <a:solidFill>
                  <a:srgbClr val="FFFFFF"/>
                </a:solidFill>
                <a:latin typeface="Muli Bold"/>
              </a:rPr>
              <a:t>Definición</a:t>
            </a:r>
          </a:p>
        </p:txBody>
      </p:sp>
      <p:pic>
        <p:nvPicPr>
          <p:cNvPr id="4" name="Picture 4"/>
          <p:cNvPicPr>
            <a:picLocks noChangeAspect="1"/>
          </p:cNvPicPr>
          <p:nvPr/>
        </p:nvPicPr>
        <p:blipFill>
          <a:blip r:embed="rId2"/>
          <a:srcRect/>
          <a:stretch>
            <a:fillRect/>
          </a:stretch>
        </p:blipFill>
        <p:spPr>
          <a:xfrm>
            <a:off x="-1122410" y="7588877"/>
            <a:ext cx="2151110" cy="2000532"/>
          </a:xfrm>
          <a:prstGeom prst="rect">
            <a:avLst/>
          </a:prstGeom>
        </p:spPr>
      </p:pic>
      <p:sp>
        <p:nvSpPr>
          <p:cNvPr id="5" name="TextBox 5"/>
          <p:cNvSpPr txBox="1"/>
          <p:nvPr/>
        </p:nvSpPr>
        <p:spPr>
          <a:xfrm>
            <a:off x="1726979" y="4924425"/>
            <a:ext cx="13840614" cy="4333875"/>
          </a:xfrm>
          <a:prstGeom prst="rect">
            <a:avLst/>
          </a:prstGeom>
        </p:spPr>
        <p:txBody>
          <a:bodyPr lIns="0" tIns="0" rIns="0" bIns="0" rtlCol="0" anchor="t">
            <a:spAutoFit/>
          </a:bodyPr>
          <a:lstStyle/>
          <a:p>
            <a:pPr algn="just">
              <a:lnSpc>
                <a:spcPts val="4900"/>
              </a:lnSpc>
              <a:spcBef>
                <a:spcPct val="0"/>
              </a:spcBef>
            </a:pPr>
            <a:r>
              <a:rPr lang="en-US" sz="3500">
                <a:solidFill>
                  <a:srgbClr val="FFFFFF"/>
                </a:solidFill>
                <a:latin typeface="Muli Regular"/>
              </a:rPr>
              <a:t>El oscilador estocástico fue desarrollado en los años 50 por George C. Lane. De acuerdo al propio George C. Lane, este indicador le da seguimiento a la velocidad o el impulso del precio. </a:t>
            </a:r>
          </a:p>
          <a:p>
            <a:pPr algn="just">
              <a:lnSpc>
                <a:spcPts val="4900"/>
              </a:lnSpc>
              <a:spcBef>
                <a:spcPct val="0"/>
              </a:spcBef>
            </a:pPr>
            <a:r>
              <a:rPr lang="en-US" sz="3500">
                <a:solidFill>
                  <a:srgbClr val="FFFFFF"/>
                </a:solidFill>
                <a:latin typeface="Muli Regular"/>
              </a:rPr>
              <a:t>El impulso cambia de dirección antes de que lo haga el precio. De esta manera, las divergencias alcistas o bajistas en este indicador pueden emplearse para pronosticar posibles cambios de tendencia en el precio de un activo financiero en el  mercado.</a:t>
            </a:r>
          </a:p>
        </p:txBody>
      </p:sp>
      <p:sp>
        <p:nvSpPr>
          <p:cNvPr id="6" name="TextBox 6"/>
          <p:cNvSpPr txBox="1"/>
          <p:nvPr/>
        </p:nvSpPr>
        <p:spPr>
          <a:xfrm rot="-5400000">
            <a:off x="14630801" y="3242407"/>
            <a:ext cx="4844450" cy="417037"/>
          </a:xfrm>
          <a:prstGeom prst="rect">
            <a:avLst/>
          </a:prstGeom>
        </p:spPr>
        <p:txBody>
          <a:bodyPr lIns="0" tIns="0" rIns="0" bIns="0" rtlCol="0" anchor="t">
            <a:spAutoFit/>
          </a:bodyPr>
          <a:lstStyle/>
          <a:p>
            <a:pPr algn="r">
              <a:lnSpc>
                <a:spcPts val="3360"/>
              </a:lnSpc>
              <a:spcBef>
                <a:spcPct val="0"/>
              </a:spcBef>
            </a:pPr>
            <a:r>
              <a:rPr lang="en-US" sz="2400" dirty="0">
                <a:solidFill>
                  <a:srgbClr val="75C7FB"/>
                </a:solidFill>
                <a:latin typeface="Space Mono"/>
              </a:rPr>
              <a:t>CARTERAS DE INVERSIÓN</a:t>
            </a:r>
          </a:p>
        </p:txBody>
      </p:sp>
      <p:grpSp>
        <p:nvGrpSpPr>
          <p:cNvPr id="7" name="Group 7"/>
          <p:cNvGrpSpPr/>
          <p:nvPr/>
        </p:nvGrpSpPr>
        <p:grpSpPr>
          <a:xfrm rot="-10800000">
            <a:off x="16434100" y="8537985"/>
            <a:ext cx="720315" cy="720315"/>
            <a:chOff x="0" y="0"/>
            <a:chExt cx="960421" cy="960421"/>
          </a:xfrm>
        </p:grpSpPr>
        <p:pic>
          <p:nvPicPr>
            <p:cNvPr id="8" name="Picture 8"/>
            <p:cNvPicPr>
              <a:picLocks noChangeAspect="1"/>
            </p:cNvPicPr>
            <p:nvPr/>
          </p:nvPicPr>
          <p:blipFill>
            <a:blip r:embed="rId3"/>
            <a:srcRect/>
            <a:stretch>
              <a:fillRect/>
            </a:stretch>
          </p:blipFill>
          <p:spPr>
            <a:xfrm rot="-10800000">
              <a:off x="0" y="0"/>
              <a:ext cx="960421" cy="960421"/>
            </a:xfrm>
            <a:prstGeom prst="rect">
              <a:avLst/>
            </a:prstGeom>
          </p:spPr>
        </p:pic>
        <p:pic>
          <p:nvPicPr>
            <p:cNvPr id="9" name="Picture 9"/>
            <p:cNvPicPr>
              <a:picLocks noChangeAspect="1"/>
            </p:cNvPicPr>
            <p:nvPr/>
          </p:nvPicPr>
          <p:blipFill>
            <a:blip r:embed="rId4"/>
            <a:srcRect/>
            <a:stretch>
              <a:fillRect/>
            </a:stretch>
          </p:blipFill>
          <p:spPr>
            <a:xfrm>
              <a:off x="234750" y="234750"/>
              <a:ext cx="490920" cy="490920"/>
            </a:xfrm>
            <a:prstGeom prst="rect">
              <a:avLst/>
            </a:prstGeom>
          </p:spPr>
        </p:pic>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rcRect/>
          <a:stretch>
            <a:fillRect/>
          </a:stretch>
        </a:blipFill>
        <a:effectLst/>
      </p:bgPr>
    </p:bg>
    <p:spTree>
      <p:nvGrpSpPr>
        <p:cNvPr id="1" name=""/>
        <p:cNvGrpSpPr/>
        <p:nvPr/>
      </p:nvGrpSpPr>
      <p:grpSpPr>
        <a:xfrm>
          <a:off x="0" y="0"/>
          <a:ext cx="0" cy="0"/>
          <a:chOff x="0" y="0"/>
          <a:chExt cx="0" cy="0"/>
        </a:xfrm>
      </p:grpSpPr>
      <p:grpSp>
        <p:nvGrpSpPr>
          <p:cNvPr id="2" name="Group 2"/>
          <p:cNvGrpSpPr/>
          <p:nvPr/>
        </p:nvGrpSpPr>
        <p:grpSpPr>
          <a:xfrm>
            <a:off x="1028700" y="573002"/>
            <a:ext cx="7530971" cy="4570498"/>
            <a:chOff x="0" y="0"/>
            <a:chExt cx="6005387" cy="3945879"/>
          </a:xfrm>
        </p:grpSpPr>
        <p:sp>
          <p:nvSpPr>
            <p:cNvPr id="3" name="Freeform 3"/>
            <p:cNvSpPr/>
            <p:nvPr/>
          </p:nvSpPr>
          <p:spPr>
            <a:xfrm>
              <a:off x="0" y="0"/>
              <a:ext cx="6005388" cy="3945880"/>
            </a:xfrm>
            <a:custGeom>
              <a:avLst/>
              <a:gdLst/>
              <a:ahLst/>
              <a:cxnLst/>
              <a:rect l="l" t="t" r="r" b="b"/>
              <a:pathLst>
                <a:path w="6005388" h="3945880">
                  <a:moveTo>
                    <a:pt x="5880927" y="3945879"/>
                  </a:moveTo>
                  <a:lnTo>
                    <a:pt x="124460" y="3945879"/>
                  </a:lnTo>
                  <a:cubicBezTo>
                    <a:pt x="55880" y="3945879"/>
                    <a:pt x="0" y="3889999"/>
                    <a:pt x="0" y="3821419"/>
                  </a:cubicBezTo>
                  <a:lnTo>
                    <a:pt x="0" y="124460"/>
                  </a:lnTo>
                  <a:cubicBezTo>
                    <a:pt x="0" y="55880"/>
                    <a:pt x="55880" y="0"/>
                    <a:pt x="124460" y="0"/>
                  </a:cubicBezTo>
                  <a:lnTo>
                    <a:pt x="5880927" y="0"/>
                  </a:lnTo>
                  <a:cubicBezTo>
                    <a:pt x="5949507" y="0"/>
                    <a:pt x="6005388" y="55880"/>
                    <a:pt x="6005388" y="124460"/>
                  </a:cubicBezTo>
                  <a:lnTo>
                    <a:pt x="6005388" y="3821419"/>
                  </a:lnTo>
                  <a:cubicBezTo>
                    <a:pt x="6005388" y="3889999"/>
                    <a:pt x="5949507" y="3945880"/>
                    <a:pt x="5880927" y="3945880"/>
                  </a:cubicBezTo>
                  <a:close/>
                </a:path>
              </a:pathLst>
            </a:custGeom>
            <a:solidFill>
              <a:srgbClr val="FFFFFF"/>
            </a:solidFill>
          </p:spPr>
        </p:sp>
      </p:grpSp>
      <p:grpSp>
        <p:nvGrpSpPr>
          <p:cNvPr id="4" name="Group 4"/>
          <p:cNvGrpSpPr/>
          <p:nvPr/>
        </p:nvGrpSpPr>
        <p:grpSpPr>
          <a:xfrm>
            <a:off x="1695868" y="1287200"/>
            <a:ext cx="6196635" cy="3256296"/>
            <a:chOff x="0" y="0"/>
            <a:chExt cx="8262180" cy="4341728"/>
          </a:xfrm>
        </p:grpSpPr>
        <p:sp>
          <p:nvSpPr>
            <p:cNvPr id="5" name="TextBox 5"/>
            <p:cNvSpPr txBox="1"/>
            <p:nvPr/>
          </p:nvSpPr>
          <p:spPr>
            <a:xfrm>
              <a:off x="0" y="-47625"/>
              <a:ext cx="8262180" cy="1071171"/>
            </a:xfrm>
            <a:prstGeom prst="rect">
              <a:avLst/>
            </a:prstGeom>
          </p:spPr>
          <p:txBody>
            <a:bodyPr lIns="0" tIns="0" rIns="0" bIns="0" rtlCol="0" anchor="t">
              <a:spAutoFit/>
            </a:bodyPr>
            <a:lstStyle/>
            <a:p>
              <a:pPr marL="0" lvl="0" indent="0" algn="l">
                <a:lnSpc>
                  <a:spcPts val="6546"/>
                </a:lnSpc>
                <a:spcBef>
                  <a:spcPct val="0"/>
                </a:spcBef>
              </a:pPr>
              <a:r>
                <a:rPr lang="en-US" sz="5036" spc="-50">
                  <a:solidFill>
                    <a:srgbClr val="0048CD"/>
                  </a:solidFill>
                  <a:latin typeface="Inknut Antiqua Medium Bold"/>
                </a:rPr>
                <a:t>Consideración 1</a:t>
              </a:r>
            </a:p>
          </p:txBody>
        </p:sp>
        <p:sp>
          <p:nvSpPr>
            <p:cNvPr id="6" name="TextBox 6"/>
            <p:cNvSpPr txBox="1"/>
            <p:nvPr/>
          </p:nvSpPr>
          <p:spPr>
            <a:xfrm>
              <a:off x="0" y="1415436"/>
              <a:ext cx="8262180" cy="2926292"/>
            </a:xfrm>
            <a:prstGeom prst="rect">
              <a:avLst/>
            </a:prstGeom>
          </p:spPr>
          <p:txBody>
            <a:bodyPr lIns="0" tIns="0" rIns="0" bIns="0" rtlCol="0" anchor="t">
              <a:spAutoFit/>
            </a:bodyPr>
            <a:lstStyle/>
            <a:p>
              <a:pPr algn="just">
                <a:lnSpc>
                  <a:spcPts val="3500"/>
                </a:lnSpc>
                <a:spcBef>
                  <a:spcPct val="0"/>
                </a:spcBef>
              </a:pPr>
              <a:r>
                <a:rPr lang="en-US" sz="2500">
                  <a:solidFill>
                    <a:srgbClr val="000000"/>
                  </a:solidFill>
                  <a:latin typeface="Muli Regular"/>
                </a:rPr>
                <a:t>Las divergencias alcistas o bajistas en este indicador pueden emplearse </a:t>
              </a:r>
              <a:r>
                <a:rPr lang="en-US" sz="2500">
                  <a:solidFill>
                    <a:srgbClr val="000000"/>
                  </a:solidFill>
                  <a:latin typeface="Arimo"/>
                </a:rPr>
                <a:t>para pronosticar posibles cambios de tendencia en el precio de un activo financiero en el mercado</a:t>
              </a:r>
            </a:p>
          </p:txBody>
        </p:sp>
      </p:grpSp>
      <p:grpSp>
        <p:nvGrpSpPr>
          <p:cNvPr id="7" name="Group 7"/>
          <p:cNvGrpSpPr/>
          <p:nvPr/>
        </p:nvGrpSpPr>
        <p:grpSpPr>
          <a:xfrm>
            <a:off x="9144000" y="502495"/>
            <a:ext cx="7987049" cy="4641005"/>
            <a:chOff x="0" y="0"/>
            <a:chExt cx="6369075" cy="3945879"/>
          </a:xfrm>
        </p:grpSpPr>
        <p:sp>
          <p:nvSpPr>
            <p:cNvPr id="8" name="Freeform 8"/>
            <p:cNvSpPr/>
            <p:nvPr/>
          </p:nvSpPr>
          <p:spPr>
            <a:xfrm>
              <a:off x="0" y="0"/>
              <a:ext cx="6369075" cy="3945880"/>
            </a:xfrm>
            <a:custGeom>
              <a:avLst/>
              <a:gdLst/>
              <a:ahLst/>
              <a:cxnLst/>
              <a:rect l="l" t="t" r="r" b="b"/>
              <a:pathLst>
                <a:path w="6369075" h="3945880">
                  <a:moveTo>
                    <a:pt x="6244615" y="3945879"/>
                  </a:moveTo>
                  <a:lnTo>
                    <a:pt x="124460" y="3945879"/>
                  </a:lnTo>
                  <a:cubicBezTo>
                    <a:pt x="55880" y="3945879"/>
                    <a:pt x="0" y="3889999"/>
                    <a:pt x="0" y="3821419"/>
                  </a:cubicBezTo>
                  <a:lnTo>
                    <a:pt x="0" y="124460"/>
                  </a:lnTo>
                  <a:cubicBezTo>
                    <a:pt x="0" y="55880"/>
                    <a:pt x="55880" y="0"/>
                    <a:pt x="124460" y="0"/>
                  </a:cubicBezTo>
                  <a:lnTo>
                    <a:pt x="6244615" y="0"/>
                  </a:lnTo>
                  <a:cubicBezTo>
                    <a:pt x="6313195" y="0"/>
                    <a:pt x="6369075" y="55880"/>
                    <a:pt x="6369075" y="124460"/>
                  </a:cubicBezTo>
                  <a:lnTo>
                    <a:pt x="6369075" y="3821419"/>
                  </a:lnTo>
                  <a:cubicBezTo>
                    <a:pt x="6369075" y="3889999"/>
                    <a:pt x="6313195" y="3945880"/>
                    <a:pt x="6244615" y="3945880"/>
                  </a:cubicBezTo>
                  <a:close/>
                </a:path>
              </a:pathLst>
            </a:custGeom>
            <a:solidFill>
              <a:srgbClr val="FFFFFF"/>
            </a:solidFill>
          </p:spPr>
        </p:sp>
      </p:grpSp>
      <p:grpSp>
        <p:nvGrpSpPr>
          <p:cNvPr id="9" name="Group 9"/>
          <p:cNvGrpSpPr/>
          <p:nvPr/>
        </p:nvGrpSpPr>
        <p:grpSpPr>
          <a:xfrm>
            <a:off x="9535472" y="1287200"/>
            <a:ext cx="6893755" cy="2763112"/>
            <a:chOff x="0" y="0"/>
            <a:chExt cx="9191673" cy="3684150"/>
          </a:xfrm>
        </p:grpSpPr>
        <p:sp>
          <p:nvSpPr>
            <p:cNvPr id="10" name="TextBox 10"/>
            <p:cNvSpPr txBox="1"/>
            <p:nvPr/>
          </p:nvSpPr>
          <p:spPr>
            <a:xfrm>
              <a:off x="0" y="-47625"/>
              <a:ext cx="9191673" cy="1071838"/>
            </a:xfrm>
            <a:prstGeom prst="rect">
              <a:avLst/>
            </a:prstGeom>
          </p:spPr>
          <p:txBody>
            <a:bodyPr lIns="0" tIns="0" rIns="0" bIns="0" rtlCol="0" anchor="t">
              <a:spAutoFit/>
            </a:bodyPr>
            <a:lstStyle/>
            <a:p>
              <a:pPr marL="0" lvl="0" indent="0" algn="l">
                <a:lnSpc>
                  <a:spcPts val="6551"/>
                </a:lnSpc>
                <a:spcBef>
                  <a:spcPct val="0"/>
                </a:spcBef>
              </a:pPr>
              <a:r>
                <a:rPr lang="en-US" sz="5039" spc="-50">
                  <a:solidFill>
                    <a:srgbClr val="0048CD"/>
                  </a:solidFill>
                  <a:latin typeface="Inknut Antiqua Medium"/>
                </a:rPr>
                <a:t>Consideración 2</a:t>
              </a:r>
            </a:p>
          </p:txBody>
        </p:sp>
        <p:sp>
          <p:nvSpPr>
            <p:cNvPr id="11" name="TextBox 11"/>
            <p:cNvSpPr txBox="1"/>
            <p:nvPr/>
          </p:nvSpPr>
          <p:spPr>
            <a:xfrm>
              <a:off x="0" y="1350524"/>
              <a:ext cx="9191673" cy="2333625"/>
            </a:xfrm>
            <a:prstGeom prst="rect">
              <a:avLst/>
            </a:prstGeom>
          </p:spPr>
          <p:txBody>
            <a:bodyPr lIns="0" tIns="0" rIns="0" bIns="0" rtlCol="0" anchor="t">
              <a:spAutoFit/>
            </a:bodyPr>
            <a:lstStyle/>
            <a:p>
              <a:pPr algn="just">
                <a:lnSpc>
                  <a:spcPts val="3500"/>
                </a:lnSpc>
                <a:spcBef>
                  <a:spcPct val="0"/>
                </a:spcBef>
              </a:pPr>
              <a:r>
                <a:rPr lang="en-US" sz="2500" dirty="0" err="1">
                  <a:solidFill>
                    <a:srgbClr val="000000"/>
                  </a:solidFill>
                  <a:latin typeface="Muli Regular"/>
                </a:rPr>
                <a:t>Debido</a:t>
              </a:r>
              <a:r>
                <a:rPr lang="en-US" sz="2500" dirty="0">
                  <a:solidFill>
                    <a:srgbClr val="000000"/>
                  </a:solidFill>
                  <a:latin typeface="Muli Regular"/>
                </a:rPr>
                <a:t> a que </a:t>
              </a:r>
              <a:r>
                <a:rPr lang="en-US" sz="2500" dirty="0" err="1">
                  <a:solidFill>
                    <a:srgbClr val="000000"/>
                  </a:solidFill>
                  <a:latin typeface="Muli Regular"/>
                </a:rPr>
                <a:t>este</a:t>
              </a:r>
              <a:r>
                <a:rPr lang="en-US" sz="2500" dirty="0">
                  <a:solidFill>
                    <a:srgbClr val="000000"/>
                  </a:solidFill>
                  <a:latin typeface="Muli Regular"/>
                </a:rPr>
                <a:t> </a:t>
              </a:r>
              <a:r>
                <a:rPr lang="en-US" sz="2500" dirty="0" err="1">
                  <a:solidFill>
                    <a:srgbClr val="000000"/>
                  </a:solidFill>
                  <a:latin typeface="Muli Regular"/>
                </a:rPr>
                <a:t>indicador</a:t>
              </a:r>
              <a:r>
                <a:rPr lang="en-US" sz="2500" dirty="0">
                  <a:solidFill>
                    <a:srgbClr val="000000"/>
                  </a:solidFill>
                  <a:latin typeface="Muli Regular"/>
                </a:rPr>
                <a:t> </a:t>
              </a:r>
              <a:r>
                <a:rPr lang="en-US" sz="2500" dirty="0" err="1">
                  <a:solidFill>
                    <a:srgbClr val="000000"/>
                  </a:solidFill>
                  <a:latin typeface="Muli Regular"/>
                </a:rPr>
                <a:t>está</a:t>
              </a:r>
              <a:r>
                <a:rPr lang="en-US" sz="2500" dirty="0">
                  <a:solidFill>
                    <a:srgbClr val="000000"/>
                  </a:solidFill>
                  <a:latin typeface="Muli Regular"/>
                </a:rPr>
                <a:t> </a:t>
              </a:r>
              <a:r>
                <a:rPr lang="en-US" sz="2500" dirty="0" err="1">
                  <a:solidFill>
                    <a:srgbClr val="000000"/>
                  </a:solidFill>
                  <a:latin typeface="Muli Regular"/>
                </a:rPr>
                <a:t>vinculado</a:t>
              </a:r>
              <a:r>
                <a:rPr lang="en-US" sz="2500" dirty="0">
                  <a:solidFill>
                    <a:srgbClr val="000000"/>
                  </a:solidFill>
                  <a:latin typeface="Muli Regular"/>
                </a:rPr>
                <a:t> a los </a:t>
              </a:r>
              <a:r>
                <a:rPr lang="en-US" sz="2500" dirty="0" err="1">
                  <a:solidFill>
                    <a:srgbClr val="000000"/>
                  </a:solidFill>
                  <a:latin typeface="Muli Regular"/>
                </a:rPr>
                <a:t>rangos</a:t>
              </a:r>
              <a:r>
                <a:rPr lang="en-US" sz="2500" dirty="0">
                  <a:solidFill>
                    <a:srgbClr val="000000"/>
                  </a:solidFill>
                  <a:latin typeface="Muli Regular"/>
                </a:rPr>
                <a:t> (sus </a:t>
              </a:r>
              <a:r>
                <a:rPr lang="en-US" sz="2500" dirty="0" err="1">
                  <a:solidFill>
                    <a:srgbClr val="000000"/>
                  </a:solidFill>
                  <a:latin typeface="Muli Regular"/>
                </a:rPr>
                <a:t>señales</a:t>
              </a:r>
              <a:r>
                <a:rPr lang="en-US" sz="2500" dirty="0">
                  <a:solidFill>
                    <a:srgbClr val="000000"/>
                  </a:solidFill>
                  <a:latin typeface="Muli Regular"/>
                </a:rPr>
                <a:t> </a:t>
              </a:r>
              <a:r>
                <a:rPr lang="en-US" sz="2500" dirty="0">
                  <a:solidFill>
                    <a:srgbClr val="000000"/>
                  </a:solidFill>
                  <a:latin typeface="Arimo"/>
                </a:rPr>
                <a:t>son  </a:t>
              </a:r>
              <a:r>
                <a:rPr lang="en-US" sz="2500" dirty="0" err="1">
                  <a:solidFill>
                    <a:srgbClr val="000000"/>
                  </a:solidFill>
                  <a:latin typeface="Arimo"/>
                </a:rPr>
                <a:t>más</a:t>
              </a:r>
              <a:r>
                <a:rPr lang="en-US" sz="2500" dirty="0">
                  <a:solidFill>
                    <a:srgbClr val="000000"/>
                  </a:solidFill>
                  <a:latin typeface="Arimo"/>
                </a:rPr>
                <a:t> </a:t>
              </a:r>
              <a:r>
                <a:rPr lang="en-US" sz="2500" dirty="0" err="1">
                  <a:solidFill>
                    <a:srgbClr val="000000"/>
                  </a:solidFill>
                  <a:latin typeface="Arimo"/>
                </a:rPr>
                <a:t>fiables</a:t>
              </a:r>
              <a:r>
                <a:rPr lang="en-US" sz="2500" dirty="0">
                  <a:solidFill>
                    <a:srgbClr val="000000"/>
                  </a:solidFill>
                  <a:latin typeface="Arimo"/>
                </a:rPr>
                <a:t> </a:t>
              </a:r>
              <a:r>
                <a:rPr lang="en-US" sz="2500" dirty="0" err="1">
                  <a:solidFill>
                    <a:srgbClr val="000000"/>
                  </a:solidFill>
                  <a:latin typeface="Arimo"/>
                </a:rPr>
                <a:t>cuando</a:t>
              </a:r>
              <a:r>
                <a:rPr lang="en-US" sz="2500" dirty="0">
                  <a:solidFill>
                    <a:srgbClr val="000000"/>
                  </a:solidFill>
                  <a:latin typeface="Arimo"/>
                </a:rPr>
                <a:t> el </a:t>
              </a:r>
              <a:r>
                <a:rPr lang="en-US" sz="2500" dirty="0" err="1">
                  <a:solidFill>
                    <a:srgbClr val="000000"/>
                  </a:solidFill>
                  <a:latin typeface="Arimo"/>
                </a:rPr>
                <a:t>precio</a:t>
              </a:r>
              <a:r>
                <a:rPr lang="en-US" sz="2500" dirty="0">
                  <a:solidFill>
                    <a:srgbClr val="000000"/>
                  </a:solidFill>
                  <a:latin typeface="Arimo"/>
                </a:rPr>
                <a:t> se </a:t>
              </a:r>
              <a:r>
                <a:rPr lang="en-US" sz="2500" dirty="0" err="1">
                  <a:solidFill>
                    <a:srgbClr val="000000"/>
                  </a:solidFill>
                  <a:latin typeface="Arimo"/>
                </a:rPr>
                <a:t>mueve</a:t>
              </a:r>
              <a:r>
                <a:rPr lang="en-US" sz="2500" dirty="0">
                  <a:solidFill>
                    <a:srgbClr val="000000"/>
                  </a:solidFill>
                  <a:latin typeface="Arimo"/>
                </a:rPr>
                <a:t> dentro de un </a:t>
              </a:r>
              <a:r>
                <a:rPr lang="en-US" sz="2500" dirty="0" err="1">
                  <a:solidFill>
                    <a:srgbClr val="000000"/>
                  </a:solidFill>
                  <a:latin typeface="Arimo"/>
                </a:rPr>
                <a:t>rango</a:t>
              </a:r>
              <a:r>
                <a:rPr lang="en-US" sz="2500" dirty="0">
                  <a:solidFill>
                    <a:srgbClr val="000000"/>
                  </a:solidFill>
                  <a:latin typeface="Arimo"/>
                </a:rPr>
                <a:t> bien </a:t>
              </a:r>
              <a:r>
                <a:rPr lang="en-US" sz="2500" dirty="0" err="1">
                  <a:solidFill>
                    <a:srgbClr val="000000"/>
                  </a:solidFill>
                  <a:latin typeface="Arimo"/>
                </a:rPr>
                <a:t>definido</a:t>
              </a:r>
              <a:r>
                <a:rPr lang="en-US" sz="2500" dirty="0">
                  <a:solidFill>
                    <a:srgbClr val="000000"/>
                  </a:solidFill>
                  <a:latin typeface="Arimo"/>
                </a:rPr>
                <a:t>).</a:t>
              </a:r>
            </a:p>
          </p:txBody>
        </p:sp>
      </p:grpSp>
      <p:grpSp>
        <p:nvGrpSpPr>
          <p:cNvPr id="12" name="Group 12"/>
          <p:cNvGrpSpPr/>
          <p:nvPr/>
        </p:nvGrpSpPr>
        <p:grpSpPr>
          <a:xfrm>
            <a:off x="1052512" y="5555692"/>
            <a:ext cx="7710487" cy="4238338"/>
            <a:chOff x="0" y="0"/>
            <a:chExt cx="12840421" cy="2950529"/>
          </a:xfrm>
        </p:grpSpPr>
        <p:sp>
          <p:nvSpPr>
            <p:cNvPr id="13" name="Freeform 13"/>
            <p:cNvSpPr/>
            <p:nvPr/>
          </p:nvSpPr>
          <p:spPr>
            <a:xfrm>
              <a:off x="0" y="0"/>
              <a:ext cx="12840422" cy="2950529"/>
            </a:xfrm>
            <a:custGeom>
              <a:avLst/>
              <a:gdLst/>
              <a:ahLst/>
              <a:cxnLst/>
              <a:rect l="l" t="t" r="r" b="b"/>
              <a:pathLst>
                <a:path w="12840422" h="2950529">
                  <a:moveTo>
                    <a:pt x="12715961" y="2950529"/>
                  </a:moveTo>
                  <a:lnTo>
                    <a:pt x="124460" y="2950529"/>
                  </a:lnTo>
                  <a:cubicBezTo>
                    <a:pt x="55880" y="2950529"/>
                    <a:pt x="0" y="2894649"/>
                    <a:pt x="0" y="2826069"/>
                  </a:cubicBezTo>
                  <a:lnTo>
                    <a:pt x="0" y="124460"/>
                  </a:lnTo>
                  <a:cubicBezTo>
                    <a:pt x="0" y="55880"/>
                    <a:pt x="55880" y="0"/>
                    <a:pt x="124460" y="0"/>
                  </a:cubicBezTo>
                  <a:lnTo>
                    <a:pt x="12715962" y="0"/>
                  </a:lnTo>
                  <a:cubicBezTo>
                    <a:pt x="12784541" y="0"/>
                    <a:pt x="12840422" y="55880"/>
                    <a:pt x="12840422" y="124460"/>
                  </a:cubicBezTo>
                  <a:lnTo>
                    <a:pt x="12840422" y="2826069"/>
                  </a:lnTo>
                  <a:cubicBezTo>
                    <a:pt x="12840422" y="2894649"/>
                    <a:pt x="12784541" y="2950529"/>
                    <a:pt x="12715962" y="2950529"/>
                  </a:cubicBezTo>
                  <a:close/>
                </a:path>
              </a:pathLst>
            </a:custGeom>
            <a:solidFill>
              <a:srgbClr val="FFFFFF"/>
            </a:solidFill>
          </p:spPr>
        </p:sp>
      </p:grpSp>
      <p:grpSp>
        <p:nvGrpSpPr>
          <p:cNvPr id="14" name="Group 14"/>
          <p:cNvGrpSpPr/>
          <p:nvPr/>
        </p:nvGrpSpPr>
        <p:grpSpPr>
          <a:xfrm>
            <a:off x="1695867" y="6138243"/>
            <a:ext cx="6196635" cy="2541399"/>
            <a:chOff x="-3" y="-509294"/>
            <a:chExt cx="18850407" cy="3388531"/>
          </a:xfrm>
        </p:grpSpPr>
        <p:sp>
          <p:nvSpPr>
            <p:cNvPr id="15" name="TextBox 15"/>
            <p:cNvSpPr txBox="1"/>
            <p:nvPr/>
          </p:nvSpPr>
          <p:spPr>
            <a:xfrm>
              <a:off x="-3" y="-509294"/>
              <a:ext cx="18850404" cy="1071170"/>
            </a:xfrm>
            <a:prstGeom prst="rect">
              <a:avLst/>
            </a:prstGeom>
          </p:spPr>
          <p:txBody>
            <a:bodyPr lIns="0" tIns="0" rIns="0" bIns="0" rtlCol="0" anchor="t">
              <a:spAutoFit/>
            </a:bodyPr>
            <a:lstStyle/>
            <a:p>
              <a:pPr marL="0" lvl="0" indent="0" algn="l">
                <a:lnSpc>
                  <a:spcPts val="6546"/>
                </a:lnSpc>
                <a:spcBef>
                  <a:spcPct val="0"/>
                </a:spcBef>
              </a:pPr>
              <a:r>
                <a:rPr lang="en-US" sz="5036" spc="-50" dirty="0" err="1">
                  <a:solidFill>
                    <a:srgbClr val="0048CD"/>
                  </a:solidFill>
                  <a:latin typeface="Inknut Antiqua Medium Bold"/>
                </a:rPr>
                <a:t>Consideración</a:t>
              </a:r>
              <a:r>
                <a:rPr lang="en-US" sz="5036" spc="-50" dirty="0">
                  <a:solidFill>
                    <a:srgbClr val="0048CD"/>
                  </a:solidFill>
                  <a:latin typeface="Inknut Antiqua Medium Bold"/>
                </a:rPr>
                <a:t> 3</a:t>
              </a:r>
            </a:p>
          </p:txBody>
        </p:sp>
        <p:sp>
          <p:nvSpPr>
            <p:cNvPr id="16" name="TextBox 16"/>
            <p:cNvSpPr txBox="1"/>
            <p:nvPr/>
          </p:nvSpPr>
          <p:spPr>
            <a:xfrm>
              <a:off x="0" y="781740"/>
              <a:ext cx="18850404" cy="2097497"/>
            </a:xfrm>
            <a:prstGeom prst="rect">
              <a:avLst/>
            </a:prstGeom>
          </p:spPr>
          <p:txBody>
            <a:bodyPr lIns="0" tIns="0" rIns="0" bIns="0" rtlCol="0" anchor="t">
              <a:spAutoFit/>
            </a:bodyPr>
            <a:lstStyle/>
            <a:p>
              <a:pPr algn="just">
                <a:lnSpc>
                  <a:spcPts val="4199"/>
                </a:lnSpc>
                <a:spcBef>
                  <a:spcPct val="0"/>
                </a:spcBef>
              </a:pPr>
              <a:r>
                <a:rPr lang="en-US" sz="2500" dirty="0">
                  <a:solidFill>
                    <a:srgbClr val="000000"/>
                  </a:solidFill>
                  <a:latin typeface="Muli Regular"/>
                </a:rPr>
                <a:t>Es una </a:t>
              </a:r>
              <a:r>
                <a:rPr lang="en-US" sz="2500" dirty="0" err="1">
                  <a:solidFill>
                    <a:srgbClr val="000000"/>
                  </a:solidFill>
                  <a:latin typeface="Muli Regular"/>
                </a:rPr>
                <a:t>herramienta</a:t>
              </a:r>
              <a:r>
                <a:rPr lang="en-US" sz="2500" dirty="0">
                  <a:solidFill>
                    <a:srgbClr val="000000"/>
                  </a:solidFill>
                  <a:latin typeface="Muli Regular"/>
                </a:rPr>
                <a:t> </a:t>
              </a:r>
              <a:r>
                <a:rPr lang="en-US" sz="2500" dirty="0" err="1">
                  <a:solidFill>
                    <a:srgbClr val="000000"/>
                  </a:solidFill>
                  <a:latin typeface="Muli Regular"/>
                </a:rPr>
                <a:t>bastante</a:t>
              </a:r>
              <a:r>
                <a:rPr lang="en-US" sz="2500" dirty="0">
                  <a:solidFill>
                    <a:srgbClr val="000000"/>
                  </a:solidFill>
                  <a:latin typeface="Muli Regular"/>
                </a:rPr>
                <a:t> </a:t>
              </a:r>
              <a:r>
                <a:rPr lang="en-US" sz="2500" dirty="0" err="1">
                  <a:solidFill>
                    <a:srgbClr val="000000"/>
                  </a:solidFill>
                  <a:latin typeface="Muli Regular"/>
                </a:rPr>
                <a:t>útil</a:t>
              </a:r>
              <a:r>
                <a:rPr lang="en-US" sz="2500" dirty="0">
                  <a:solidFill>
                    <a:srgbClr val="000000"/>
                  </a:solidFill>
                  <a:latin typeface="Muli Regular"/>
                </a:rPr>
                <a:t> para </a:t>
              </a:r>
              <a:r>
                <a:rPr lang="en-US" sz="2500" dirty="0" err="1">
                  <a:solidFill>
                    <a:srgbClr val="000000"/>
                  </a:solidFill>
                  <a:latin typeface="Muli Regular"/>
                </a:rPr>
                <a:t>identificar</a:t>
              </a:r>
              <a:r>
                <a:rPr lang="en-US" sz="2500" dirty="0">
                  <a:solidFill>
                    <a:srgbClr val="000000"/>
                  </a:solidFill>
                  <a:latin typeface="Muli Regular"/>
                </a:rPr>
                <a:t> </a:t>
              </a:r>
              <a:r>
                <a:rPr lang="en-US" sz="2500" dirty="0" err="1">
                  <a:solidFill>
                    <a:srgbClr val="000000"/>
                  </a:solidFill>
                  <a:latin typeface="Muli Regular"/>
                </a:rPr>
                <a:t>niveles</a:t>
              </a:r>
              <a:r>
                <a:rPr lang="en-US" sz="2500" dirty="0">
                  <a:solidFill>
                    <a:srgbClr val="000000"/>
                  </a:solidFill>
                  <a:latin typeface="Muli Regular"/>
                </a:rPr>
                <a:t> o </a:t>
              </a:r>
              <a:r>
                <a:rPr lang="en-US" sz="2500" dirty="0" err="1">
                  <a:solidFill>
                    <a:srgbClr val="000000"/>
                  </a:solidFill>
                  <a:latin typeface="Muli Regular"/>
                </a:rPr>
                <a:t>condiciones</a:t>
              </a:r>
              <a:r>
                <a:rPr lang="en-US" sz="2500" dirty="0">
                  <a:solidFill>
                    <a:srgbClr val="000000"/>
                  </a:solidFill>
                  <a:latin typeface="Muli Regular"/>
                </a:rPr>
                <a:t> de </a:t>
              </a:r>
              <a:r>
                <a:rPr lang="en-US" sz="2500" dirty="0" err="1">
                  <a:solidFill>
                    <a:srgbClr val="000000"/>
                  </a:solidFill>
                  <a:latin typeface="Muli Regular"/>
                </a:rPr>
                <a:t>sobre</a:t>
              </a:r>
              <a:r>
                <a:rPr lang="en-US" sz="2500" dirty="0">
                  <a:solidFill>
                    <a:srgbClr val="000000"/>
                  </a:solidFill>
                  <a:latin typeface="Muli Regular"/>
                </a:rPr>
                <a:t> </a:t>
              </a:r>
              <a:r>
                <a:rPr lang="en-US" sz="2500" dirty="0" err="1">
                  <a:solidFill>
                    <a:srgbClr val="000000"/>
                  </a:solidFill>
                  <a:latin typeface="Muli Regular"/>
                </a:rPr>
                <a:t>compra</a:t>
              </a:r>
              <a:r>
                <a:rPr lang="en-US" sz="2500" dirty="0">
                  <a:solidFill>
                    <a:srgbClr val="000000"/>
                  </a:solidFill>
                  <a:latin typeface="Muli Regular"/>
                </a:rPr>
                <a:t> y </a:t>
              </a:r>
              <a:r>
                <a:rPr lang="en-US" sz="2500" dirty="0" err="1">
                  <a:solidFill>
                    <a:srgbClr val="000000"/>
                  </a:solidFill>
                  <a:latin typeface="Muli Regular"/>
                </a:rPr>
                <a:t>sobre</a:t>
              </a:r>
              <a:r>
                <a:rPr lang="en-US" sz="2500" dirty="0">
                  <a:solidFill>
                    <a:srgbClr val="000000"/>
                  </a:solidFill>
                  <a:latin typeface="Muli Regular"/>
                </a:rPr>
                <a:t> </a:t>
              </a:r>
              <a:r>
                <a:rPr lang="en-US" sz="2500" dirty="0" err="1">
                  <a:solidFill>
                    <a:srgbClr val="000000"/>
                  </a:solidFill>
                  <a:latin typeface="Muli Regular"/>
                </a:rPr>
                <a:t>venta</a:t>
              </a:r>
              <a:r>
                <a:rPr lang="en-US" sz="2500" dirty="0">
                  <a:solidFill>
                    <a:srgbClr val="000000"/>
                  </a:solidFill>
                  <a:latin typeface="Muli Regular"/>
                </a:rPr>
                <a:t>.</a:t>
              </a:r>
            </a:p>
          </p:txBody>
        </p:sp>
      </p:grpSp>
      <p:grpSp>
        <p:nvGrpSpPr>
          <p:cNvPr id="20" name="Group 12">
            <a:extLst>
              <a:ext uri="{FF2B5EF4-FFF2-40B4-BE49-F238E27FC236}">
                <a16:creationId xmlns:a16="http://schemas.microsoft.com/office/drawing/2014/main" id="{89BB3C0C-DCE9-4611-B08C-FBEEEE3A1069}"/>
              </a:ext>
            </a:extLst>
          </p:cNvPr>
          <p:cNvGrpSpPr/>
          <p:nvPr/>
        </p:nvGrpSpPr>
        <p:grpSpPr>
          <a:xfrm>
            <a:off x="9167812" y="5546167"/>
            <a:ext cx="8067675" cy="4238338"/>
            <a:chOff x="0" y="0"/>
            <a:chExt cx="12840421" cy="2950529"/>
          </a:xfrm>
        </p:grpSpPr>
        <p:sp>
          <p:nvSpPr>
            <p:cNvPr id="21" name="Freeform 13">
              <a:extLst>
                <a:ext uri="{FF2B5EF4-FFF2-40B4-BE49-F238E27FC236}">
                  <a16:creationId xmlns:a16="http://schemas.microsoft.com/office/drawing/2014/main" id="{94394669-D438-4566-B7AB-99D105E62257}"/>
                </a:ext>
              </a:extLst>
            </p:cNvPr>
            <p:cNvSpPr/>
            <p:nvPr/>
          </p:nvSpPr>
          <p:spPr>
            <a:xfrm>
              <a:off x="0" y="0"/>
              <a:ext cx="12840422" cy="2950529"/>
            </a:xfrm>
            <a:custGeom>
              <a:avLst/>
              <a:gdLst/>
              <a:ahLst/>
              <a:cxnLst/>
              <a:rect l="l" t="t" r="r" b="b"/>
              <a:pathLst>
                <a:path w="12840422" h="2950529">
                  <a:moveTo>
                    <a:pt x="12715961" y="2950529"/>
                  </a:moveTo>
                  <a:lnTo>
                    <a:pt x="124460" y="2950529"/>
                  </a:lnTo>
                  <a:cubicBezTo>
                    <a:pt x="55880" y="2950529"/>
                    <a:pt x="0" y="2894649"/>
                    <a:pt x="0" y="2826069"/>
                  </a:cubicBezTo>
                  <a:lnTo>
                    <a:pt x="0" y="124460"/>
                  </a:lnTo>
                  <a:cubicBezTo>
                    <a:pt x="0" y="55880"/>
                    <a:pt x="55880" y="0"/>
                    <a:pt x="124460" y="0"/>
                  </a:cubicBezTo>
                  <a:lnTo>
                    <a:pt x="12715962" y="0"/>
                  </a:lnTo>
                  <a:cubicBezTo>
                    <a:pt x="12784541" y="0"/>
                    <a:pt x="12840422" y="55880"/>
                    <a:pt x="12840422" y="124460"/>
                  </a:cubicBezTo>
                  <a:lnTo>
                    <a:pt x="12840422" y="2826069"/>
                  </a:lnTo>
                  <a:cubicBezTo>
                    <a:pt x="12840422" y="2894649"/>
                    <a:pt x="12784541" y="2950529"/>
                    <a:pt x="12715962" y="2950529"/>
                  </a:cubicBezTo>
                  <a:close/>
                </a:path>
              </a:pathLst>
            </a:custGeom>
            <a:solidFill>
              <a:srgbClr val="FFFFFF"/>
            </a:solidFill>
          </p:spPr>
        </p:sp>
      </p:grpSp>
      <p:grpSp>
        <p:nvGrpSpPr>
          <p:cNvPr id="22" name="Group 14">
            <a:extLst>
              <a:ext uri="{FF2B5EF4-FFF2-40B4-BE49-F238E27FC236}">
                <a16:creationId xmlns:a16="http://schemas.microsoft.com/office/drawing/2014/main" id="{102801EE-8D9F-4E0F-96D7-7A2A70DFFB8D}"/>
              </a:ext>
            </a:extLst>
          </p:cNvPr>
          <p:cNvGrpSpPr/>
          <p:nvPr/>
        </p:nvGrpSpPr>
        <p:grpSpPr>
          <a:xfrm>
            <a:off x="9677400" y="6102986"/>
            <a:ext cx="6914732" cy="2956345"/>
            <a:chOff x="0" y="-47625"/>
            <a:chExt cx="18850404" cy="3941792"/>
          </a:xfrm>
        </p:grpSpPr>
        <p:sp>
          <p:nvSpPr>
            <p:cNvPr id="23" name="TextBox 15">
              <a:extLst>
                <a:ext uri="{FF2B5EF4-FFF2-40B4-BE49-F238E27FC236}">
                  <a16:creationId xmlns:a16="http://schemas.microsoft.com/office/drawing/2014/main" id="{93E93E7F-3EA8-4008-83A9-04EF01C3EEF1}"/>
                </a:ext>
              </a:extLst>
            </p:cNvPr>
            <p:cNvSpPr txBox="1"/>
            <p:nvPr/>
          </p:nvSpPr>
          <p:spPr>
            <a:xfrm>
              <a:off x="0" y="-47625"/>
              <a:ext cx="18850404" cy="1111416"/>
            </a:xfrm>
            <a:prstGeom prst="rect">
              <a:avLst/>
            </a:prstGeom>
          </p:spPr>
          <p:txBody>
            <a:bodyPr lIns="0" tIns="0" rIns="0" bIns="0" rtlCol="0" anchor="t">
              <a:spAutoFit/>
            </a:bodyPr>
            <a:lstStyle/>
            <a:p>
              <a:pPr marL="0" lvl="0" indent="0" algn="l">
                <a:lnSpc>
                  <a:spcPts val="6546"/>
                </a:lnSpc>
                <a:spcBef>
                  <a:spcPct val="0"/>
                </a:spcBef>
              </a:pPr>
              <a:r>
                <a:rPr lang="en-US" sz="5036" spc="-50" dirty="0" err="1">
                  <a:solidFill>
                    <a:srgbClr val="0048CD"/>
                  </a:solidFill>
                  <a:latin typeface="Inknut Antiqua Medium Bold"/>
                </a:rPr>
                <a:t>Consideración</a:t>
              </a:r>
              <a:r>
                <a:rPr lang="en-US" sz="5036" spc="-50" dirty="0">
                  <a:solidFill>
                    <a:srgbClr val="0048CD"/>
                  </a:solidFill>
                  <a:latin typeface="Inknut Antiqua Medium Bold"/>
                </a:rPr>
                <a:t> 4</a:t>
              </a:r>
            </a:p>
          </p:txBody>
        </p:sp>
        <p:sp>
          <p:nvSpPr>
            <p:cNvPr id="24" name="TextBox 16">
              <a:extLst>
                <a:ext uri="{FF2B5EF4-FFF2-40B4-BE49-F238E27FC236}">
                  <a16:creationId xmlns:a16="http://schemas.microsoft.com/office/drawing/2014/main" id="{3F031CDC-E8AB-42F5-BD28-A3C06E8867BB}"/>
                </a:ext>
              </a:extLst>
            </p:cNvPr>
            <p:cNvSpPr txBox="1"/>
            <p:nvPr/>
          </p:nvSpPr>
          <p:spPr>
            <a:xfrm>
              <a:off x="0" y="1098957"/>
              <a:ext cx="18850404" cy="2795210"/>
            </a:xfrm>
            <a:prstGeom prst="rect">
              <a:avLst/>
            </a:prstGeom>
          </p:spPr>
          <p:txBody>
            <a:bodyPr wrap="square" lIns="0" tIns="0" rIns="0" bIns="0" rtlCol="0" anchor="t">
              <a:spAutoFit/>
            </a:bodyPr>
            <a:lstStyle/>
            <a:p>
              <a:pPr algn="just">
                <a:lnSpc>
                  <a:spcPts val="4199"/>
                </a:lnSpc>
                <a:spcBef>
                  <a:spcPct val="0"/>
                </a:spcBef>
              </a:pPr>
              <a:r>
                <a:rPr lang="en-US" sz="2500" dirty="0" err="1">
                  <a:solidFill>
                    <a:srgbClr val="000000"/>
                  </a:solidFill>
                  <a:latin typeface="Muli Regular"/>
                </a:rPr>
                <a:t>Osciladores</a:t>
              </a:r>
              <a:r>
                <a:rPr lang="en-US" sz="2500" dirty="0">
                  <a:solidFill>
                    <a:srgbClr val="000000"/>
                  </a:solidFill>
                  <a:latin typeface="Muli Regular"/>
                </a:rPr>
                <a:t> de (14,3) son </a:t>
              </a:r>
              <a:r>
                <a:rPr lang="en-US" sz="2500" dirty="0" err="1">
                  <a:solidFill>
                    <a:srgbClr val="000000"/>
                  </a:solidFill>
                  <a:latin typeface="Muli Regular"/>
                </a:rPr>
                <a:t>usados</a:t>
              </a:r>
              <a:r>
                <a:rPr lang="en-US" sz="2500" dirty="0">
                  <a:solidFill>
                    <a:srgbClr val="000000"/>
                  </a:solidFill>
                  <a:latin typeface="Muli Regular"/>
                </a:rPr>
                <a:t> </a:t>
              </a:r>
              <a:r>
                <a:rPr lang="en-US" sz="2500" dirty="0" err="1">
                  <a:solidFill>
                    <a:srgbClr val="000000"/>
                  </a:solidFill>
                  <a:latin typeface="Muli Regular"/>
                </a:rPr>
                <a:t>usualmente</a:t>
              </a:r>
              <a:r>
                <a:rPr lang="en-US" sz="2500" dirty="0">
                  <a:solidFill>
                    <a:srgbClr val="000000"/>
                  </a:solidFill>
                  <a:latin typeface="Muli Regular"/>
                </a:rPr>
                <a:t> para </a:t>
              </a:r>
              <a:r>
                <a:rPr lang="en-US" sz="2500" dirty="0" err="1">
                  <a:solidFill>
                    <a:srgbClr val="000000"/>
                  </a:solidFill>
                  <a:latin typeface="Muli Regular"/>
                </a:rPr>
                <a:t>comparar</a:t>
              </a:r>
              <a:r>
                <a:rPr lang="en-US" sz="2500" dirty="0">
                  <a:solidFill>
                    <a:srgbClr val="000000"/>
                  </a:solidFill>
                  <a:latin typeface="Muli Regular"/>
                </a:rPr>
                <a:t> </a:t>
              </a:r>
              <a:r>
                <a:rPr lang="en-US" sz="2500" dirty="0" err="1">
                  <a:solidFill>
                    <a:srgbClr val="000000"/>
                  </a:solidFill>
                  <a:latin typeface="Muli Regular"/>
                </a:rPr>
                <a:t>periodos</a:t>
              </a:r>
              <a:r>
                <a:rPr lang="en-US" sz="2500" dirty="0">
                  <a:solidFill>
                    <a:srgbClr val="000000"/>
                  </a:solidFill>
                  <a:latin typeface="Muli Regular"/>
                </a:rPr>
                <a:t> </a:t>
              </a:r>
              <a:r>
                <a:rPr lang="en-US" sz="2500" dirty="0" err="1">
                  <a:solidFill>
                    <a:srgbClr val="000000"/>
                  </a:solidFill>
                  <a:latin typeface="Muli Regular"/>
                </a:rPr>
                <a:t>diarios</a:t>
              </a:r>
              <a:r>
                <a:rPr lang="en-US" sz="2500" dirty="0">
                  <a:solidFill>
                    <a:srgbClr val="000000"/>
                  </a:solidFill>
                  <a:latin typeface="Muli Regular"/>
                </a:rPr>
                <a:t>, </a:t>
              </a:r>
              <a:r>
                <a:rPr lang="en-US" sz="2500" dirty="0" err="1">
                  <a:solidFill>
                    <a:srgbClr val="000000"/>
                  </a:solidFill>
                  <a:latin typeface="Muli Regular"/>
                </a:rPr>
                <a:t>mientras</a:t>
              </a:r>
              <a:r>
                <a:rPr lang="en-US" sz="2500" dirty="0">
                  <a:solidFill>
                    <a:srgbClr val="000000"/>
                  </a:solidFill>
                  <a:latin typeface="Muli Regular"/>
                </a:rPr>
                <a:t> que </a:t>
              </a:r>
              <a:r>
                <a:rPr lang="en-US" sz="2500" dirty="0" err="1">
                  <a:solidFill>
                    <a:srgbClr val="000000"/>
                  </a:solidFill>
                  <a:latin typeface="Muli Regular"/>
                </a:rPr>
                <a:t>osciladores</a:t>
              </a:r>
              <a:r>
                <a:rPr lang="en-US" sz="2500" dirty="0">
                  <a:solidFill>
                    <a:srgbClr val="000000"/>
                  </a:solidFill>
                  <a:latin typeface="Muli Regular"/>
                </a:rPr>
                <a:t> de (20,5) son </a:t>
              </a:r>
              <a:r>
                <a:rPr lang="en-US" sz="2500" dirty="0" err="1">
                  <a:solidFill>
                    <a:srgbClr val="000000"/>
                  </a:solidFill>
                  <a:latin typeface="Muli Regular"/>
                </a:rPr>
                <a:t>usados</a:t>
              </a:r>
              <a:r>
                <a:rPr lang="en-US" sz="2500" dirty="0">
                  <a:solidFill>
                    <a:srgbClr val="000000"/>
                  </a:solidFill>
                  <a:latin typeface="Muli Regular"/>
                </a:rPr>
                <a:t> para </a:t>
              </a:r>
              <a:r>
                <a:rPr lang="en-US" sz="2500" dirty="0" err="1">
                  <a:solidFill>
                    <a:srgbClr val="000000"/>
                  </a:solidFill>
                  <a:latin typeface="Muli Regular"/>
                </a:rPr>
                <a:t>periodos</a:t>
              </a:r>
              <a:r>
                <a:rPr lang="en-US" sz="2500" dirty="0">
                  <a:solidFill>
                    <a:srgbClr val="000000"/>
                  </a:solidFill>
                  <a:latin typeface="Muli Regular"/>
                </a:rPr>
                <a:t> </a:t>
              </a:r>
              <a:r>
                <a:rPr lang="en-US" sz="2500" dirty="0" err="1">
                  <a:solidFill>
                    <a:srgbClr val="000000"/>
                  </a:solidFill>
                  <a:latin typeface="Muli Regular"/>
                </a:rPr>
                <a:t>mensuales</a:t>
              </a:r>
              <a:r>
                <a:rPr lang="en-US" sz="2500" dirty="0">
                  <a:solidFill>
                    <a:srgbClr val="000000"/>
                  </a:solidFill>
                  <a:latin typeface="Muli Regular"/>
                </a:rPr>
                <a:t>, </a:t>
              </a:r>
              <a:r>
                <a:rPr lang="en-US" sz="2500" dirty="0" err="1">
                  <a:solidFill>
                    <a:srgbClr val="000000"/>
                  </a:solidFill>
                  <a:latin typeface="Muli Regular"/>
                </a:rPr>
                <a:t>pues</a:t>
              </a:r>
              <a:r>
                <a:rPr lang="en-US" sz="2500" dirty="0">
                  <a:solidFill>
                    <a:srgbClr val="000000"/>
                  </a:solidFill>
                  <a:latin typeface="Muli Regular"/>
                </a:rPr>
                <a:t> el </a:t>
              </a:r>
              <a:r>
                <a:rPr lang="en-US" sz="2500" dirty="0" err="1">
                  <a:solidFill>
                    <a:srgbClr val="000000"/>
                  </a:solidFill>
                  <a:latin typeface="Muli Regular"/>
                </a:rPr>
                <a:t>mes</a:t>
              </a:r>
              <a:r>
                <a:rPr lang="en-US" sz="2500" dirty="0">
                  <a:solidFill>
                    <a:srgbClr val="000000"/>
                  </a:solidFill>
                  <a:latin typeface="Muli Regular"/>
                </a:rPr>
                <a:t> </a:t>
              </a:r>
              <a:r>
                <a:rPr lang="en-US" sz="2500" dirty="0" err="1">
                  <a:solidFill>
                    <a:srgbClr val="000000"/>
                  </a:solidFill>
                  <a:latin typeface="Muli Regular"/>
                </a:rPr>
                <a:t>tiene</a:t>
              </a:r>
              <a:r>
                <a:rPr lang="en-US" sz="2500" dirty="0">
                  <a:solidFill>
                    <a:srgbClr val="000000"/>
                  </a:solidFill>
                  <a:latin typeface="Muli Regular"/>
                </a:rPr>
                <a:t> 20 </a:t>
              </a:r>
              <a:r>
                <a:rPr lang="en-US" sz="2500" dirty="0" err="1">
                  <a:solidFill>
                    <a:srgbClr val="000000"/>
                  </a:solidFill>
                  <a:latin typeface="Muli Regular"/>
                </a:rPr>
                <a:t>días</a:t>
              </a:r>
              <a:r>
                <a:rPr lang="en-US" sz="2500" dirty="0">
                  <a:solidFill>
                    <a:srgbClr val="000000"/>
                  </a:solidFill>
                  <a:latin typeface="Muli Regular"/>
                </a:rPr>
                <a:t> </a:t>
              </a:r>
              <a:r>
                <a:rPr lang="en-US" sz="2500" dirty="0" err="1">
                  <a:solidFill>
                    <a:srgbClr val="000000"/>
                  </a:solidFill>
                  <a:latin typeface="Muli Regular"/>
                </a:rPr>
                <a:t>hábiles</a:t>
              </a:r>
              <a:r>
                <a:rPr lang="en-US" sz="2500" dirty="0">
                  <a:solidFill>
                    <a:srgbClr val="000000"/>
                  </a:solidFill>
                  <a:latin typeface="Muli Regular"/>
                </a:rPr>
                <a:t>.</a:t>
              </a: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2"/>
          <a:srcRect/>
          <a:stretch>
            <a:fillRect/>
          </a:stretch>
        </a:blipFill>
        <a:effectLst/>
      </p:bgPr>
    </p:bg>
    <p:spTree>
      <p:nvGrpSpPr>
        <p:cNvPr id="1" name=""/>
        <p:cNvGrpSpPr/>
        <p:nvPr/>
      </p:nvGrpSpPr>
      <p:grpSpPr>
        <a:xfrm>
          <a:off x="0" y="0"/>
          <a:ext cx="0" cy="0"/>
          <a:chOff x="0" y="0"/>
          <a:chExt cx="0" cy="0"/>
        </a:xfrm>
      </p:grpSpPr>
      <p:sp>
        <p:nvSpPr>
          <p:cNvPr id="3" name="TextBox 3"/>
          <p:cNvSpPr txBox="1"/>
          <p:nvPr/>
        </p:nvSpPr>
        <p:spPr>
          <a:xfrm>
            <a:off x="1028700" y="1085850"/>
            <a:ext cx="5385167" cy="1040181"/>
          </a:xfrm>
          <a:prstGeom prst="rect">
            <a:avLst/>
          </a:prstGeom>
        </p:spPr>
        <p:txBody>
          <a:bodyPr lIns="0" tIns="0" rIns="0" bIns="0" rtlCol="0" anchor="t">
            <a:spAutoFit/>
          </a:bodyPr>
          <a:lstStyle/>
          <a:p>
            <a:pPr>
              <a:lnSpc>
                <a:spcPts val="7920"/>
              </a:lnSpc>
            </a:pPr>
            <a:r>
              <a:rPr lang="en-US" sz="7200" spc="-72">
                <a:solidFill>
                  <a:srgbClr val="0048CD"/>
                </a:solidFill>
                <a:latin typeface="Muli Bold"/>
              </a:rPr>
              <a:t>Cálculo</a:t>
            </a:r>
          </a:p>
        </p:txBody>
      </p:sp>
      <p:pic>
        <p:nvPicPr>
          <p:cNvPr id="5" name="Picture 5"/>
          <p:cNvPicPr>
            <a:picLocks noChangeAspect="1"/>
          </p:cNvPicPr>
          <p:nvPr/>
        </p:nvPicPr>
        <p:blipFill>
          <a:blip r:embed="rId3"/>
          <a:srcRect/>
          <a:stretch>
            <a:fillRect/>
          </a:stretch>
        </p:blipFill>
        <p:spPr>
          <a:xfrm>
            <a:off x="13703224" y="28434"/>
            <a:ext cx="2151110" cy="2000532"/>
          </a:xfrm>
          <a:prstGeom prst="rect">
            <a:avLst/>
          </a:prstGeom>
        </p:spPr>
      </p:pic>
      <p:grpSp>
        <p:nvGrpSpPr>
          <p:cNvPr id="6" name="Group 6"/>
          <p:cNvGrpSpPr/>
          <p:nvPr/>
        </p:nvGrpSpPr>
        <p:grpSpPr>
          <a:xfrm>
            <a:off x="7813762" y="829571"/>
            <a:ext cx="8861977" cy="7868918"/>
            <a:chOff x="0" y="0"/>
            <a:chExt cx="3663923" cy="3253350"/>
          </a:xfrm>
        </p:grpSpPr>
        <p:sp>
          <p:nvSpPr>
            <p:cNvPr id="7" name="Freeform 7"/>
            <p:cNvSpPr/>
            <p:nvPr/>
          </p:nvSpPr>
          <p:spPr>
            <a:xfrm>
              <a:off x="0" y="0"/>
              <a:ext cx="3663923" cy="3253350"/>
            </a:xfrm>
            <a:custGeom>
              <a:avLst/>
              <a:gdLst/>
              <a:ahLst/>
              <a:cxnLst/>
              <a:rect l="l" t="t" r="r" b="b"/>
              <a:pathLst>
                <a:path w="3663923" h="3253350">
                  <a:moveTo>
                    <a:pt x="3539463" y="3253350"/>
                  </a:moveTo>
                  <a:lnTo>
                    <a:pt x="124460" y="3253350"/>
                  </a:lnTo>
                  <a:cubicBezTo>
                    <a:pt x="55880" y="3253350"/>
                    <a:pt x="0" y="3197470"/>
                    <a:pt x="0" y="3128890"/>
                  </a:cubicBezTo>
                  <a:lnTo>
                    <a:pt x="0" y="124460"/>
                  </a:lnTo>
                  <a:cubicBezTo>
                    <a:pt x="0" y="55880"/>
                    <a:pt x="55880" y="0"/>
                    <a:pt x="124460" y="0"/>
                  </a:cubicBezTo>
                  <a:lnTo>
                    <a:pt x="3539463" y="0"/>
                  </a:lnTo>
                  <a:cubicBezTo>
                    <a:pt x="3608043" y="0"/>
                    <a:pt x="3663923" y="55880"/>
                    <a:pt x="3663923" y="124460"/>
                  </a:cubicBezTo>
                  <a:lnTo>
                    <a:pt x="3663923" y="3128890"/>
                  </a:lnTo>
                  <a:cubicBezTo>
                    <a:pt x="3663923" y="3197470"/>
                    <a:pt x="3608043" y="3253350"/>
                    <a:pt x="3539463" y="3253350"/>
                  </a:cubicBezTo>
                  <a:close/>
                </a:path>
              </a:pathLst>
            </a:custGeom>
            <a:solidFill>
              <a:srgbClr val="FFFFFF"/>
            </a:solidFill>
          </p:spPr>
        </p:sp>
      </p:grpSp>
      <p:grpSp>
        <p:nvGrpSpPr>
          <p:cNvPr id="8" name="Group 8"/>
          <p:cNvGrpSpPr/>
          <p:nvPr/>
        </p:nvGrpSpPr>
        <p:grpSpPr>
          <a:xfrm>
            <a:off x="8334126" y="829571"/>
            <a:ext cx="8925174" cy="2084155"/>
            <a:chOff x="0" y="0"/>
            <a:chExt cx="3690051" cy="861679"/>
          </a:xfrm>
        </p:grpSpPr>
        <p:sp>
          <p:nvSpPr>
            <p:cNvPr id="9" name="Freeform 9"/>
            <p:cNvSpPr/>
            <p:nvPr/>
          </p:nvSpPr>
          <p:spPr>
            <a:xfrm>
              <a:off x="0" y="0"/>
              <a:ext cx="3690051" cy="861679"/>
            </a:xfrm>
            <a:custGeom>
              <a:avLst/>
              <a:gdLst/>
              <a:ahLst/>
              <a:cxnLst/>
              <a:rect l="l" t="t" r="r" b="b"/>
              <a:pathLst>
                <a:path w="3690051" h="861679">
                  <a:moveTo>
                    <a:pt x="3565591" y="861679"/>
                  </a:moveTo>
                  <a:lnTo>
                    <a:pt x="124460" y="861679"/>
                  </a:lnTo>
                  <a:cubicBezTo>
                    <a:pt x="55880" y="861679"/>
                    <a:pt x="0" y="805799"/>
                    <a:pt x="0" y="737219"/>
                  </a:cubicBezTo>
                  <a:lnTo>
                    <a:pt x="0" y="124460"/>
                  </a:lnTo>
                  <a:cubicBezTo>
                    <a:pt x="0" y="55880"/>
                    <a:pt x="55880" y="0"/>
                    <a:pt x="124460" y="0"/>
                  </a:cubicBezTo>
                  <a:lnTo>
                    <a:pt x="3565591" y="0"/>
                  </a:lnTo>
                  <a:cubicBezTo>
                    <a:pt x="3634171" y="0"/>
                    <a:pt x="3690051" y="55880"/>
                    <a:pt x="3690051" y="124460"/>
                  </a:cubicBezTo>
                  <a:lnTo>
                    <a:pt x="3690051" y="737219"/>
                  </a:lnTo>
                  <a:cubicBezTo>
                    <a:pt x="3690051" y="805799"/>
                    <a:pt x="3634171" y="861679"/>
                    <a:pt x="3565591" y="861679"/>
                  </a:cubicBezTo>
                  <a:close/>
                </a:path>
              </a:pathLst>
            </a:custGeom>
            <a:solidFill>
              <a:srgbClr val="0048CD"/>
            </a:solidFill>
          </p:spPr>
        </p:sp>
      </p:grpSp>
      <p:grpSp>
        <p:nvGrpSpPr>
          <p:cNvPr id="10" name="Group 10"/>
          <p:cNvGrpSpPr/>
          <p:nvPr/>
        </p:nvGrpSpPr>
        <p:grpSpPr>
          <a:xfrm>
            <a:off x="8334126" y="6000603"/>
            <a:ext cx="8925174" cy="2697887"/>
            <a:chOff x="0" y="0"/>
            <a:chExt cx="3690051" cy="1115423"/>
          </a:xfrm>
        </p:grpSpPr>
        <p:sp>
          <p:nvSpPr>
            <p:cNvPr id="11" name="Freeform 11"/>
            <p:cNvSpPr/>
            <p:nvPr/>
          </p:nvSpPr>
          <p:spPr>
            <a:xfrm>
              <a:off x="0" y="0"/>
              <a:ext cx="3690051" cy="1115423"/>
            </a:xfrm>
            <a:custGeom>
              <a:avLst/>
              <a:gdLst/>
              <a:ahLst/>
              <a:cxnLst/>
              <a:rect l="l" t="t" r="r" b="b"/>
              <a:pathLst>
                <a:path w="3690051" h="1115423">
                  <a:moveTo>
                    <a:pt x="3565591" y="1115423"/>
                  </a:moveTo>
                  <a:lnTo>
                    <a:pt x="124460" y="1115423"/>
                  </a:lnTo>
                  <a:cubicBezTo>
                    <a:pt x="55880" y="1115423"/>
                    <a:pt x="0" y="1059543"/>
                    <a:pt x="0" y="990963"/>
                  </a:cubicBezTo>
                  <a:lnTo>
                    <a:pt x="0" y="124460"/>
                  </a:lnTo>
                  <a:cubicBezTo>
                    <a:pt x="0" y="55880"/>
                    <a:pt x="55880" y="0"/>
                    <a:pt x="124460" y="0"/>
                  </a:cubicBezTo>
                  <a:lnTo>
                    <a:pt x="3565591" y="0"/>
                  </a:lnTo>
                  <a:cubicBezTo>
                    <a:pt x="3634171" y="0"/>
                    <a:pt x="3690051" y="55880"/>
                    <a:pt x="3690051" y="124460"/>
                  </a:cubicBezTo>
                  <a:lnTo>
                    <a:pt x="3690051" y="990963"/>
                  </a:lnTo>
                  <a:cubicBezTo>
                    <a:pt x="3690051" y="1059543"/>
                    <a:pt x="3634171" y="1115423"/>
                    <a:pt x="3565591" y="1115423"/>
                  </a:cubicBezTo>
                  <a:close/>
                </a:path>
              </a:pathLst>
            </a:custGeom>
            <a:solidFill>
              <a:srgbClr val="0048CD"/>
            </a:solidFill>
          </p:spPr>
        </p:sp>
      </p:grpSp>
      <p:sp>
        <p:nvSpPr>
          <p:cNvPr id="12" name="TextBox 12"/>
          <p:cNvSpPr txBox="1"/>
          <p:nvPr/>
        </p:nvSpPr>
        <p:spPr>
          <a:xfrm rot="-5400000">
            <a:off x="4795104" y="4836243"/>
            <a:ext cx="6492246" cy="417037"/>
          </a:xfrm>
          <a:prstGeom prst="rect">
            <a:avLst/>
          </a:prstGeom>
        </p:spPr>
        <p:txBody>
          <a:bodyPr lIns="0" tIns="0" rIns="0" bIns="0" rtlCol="0" anchor="t">
            <a:spAutoFit/>
          </a:bodyPr>
          <a:lstStyle/>
          <a:p>
            <a:pPr>
              <a:lnSpc>
                <a:spcPts val="3359"/>
              </a:lnSpc>
              <a:spcBef>
                <a:spcPct val="0"/>
              </a:spcBef>
            </a:pPr>
            <a:r>
              <a:rPr lang="en-US" sz="2400" dirty="0" err="1">
                <a:solidFill>
                  <a:srgbClr val="0048CD"/>
                </a:solidFill>
                <a:latin typeface="Space Mono"/>
              </a:rPr>
              <a:t>Cálculo</a:t>
            </a:r>
            <a:r>
              <a:rPr lang="en-US" sz="2400" dirty="0">
                <a:solidFill>
                  <a:srgbClr val="0048CD"/>
                </a:solidFill>
                <a:latin typeface="Space Mono"/>
              </a:rPr>
              <a:t> del OE</a:t>
            </a:r>
          </a:p>
        </p:txBody>
      </p:sp>
      <p:grpSp>
        <p:nvGrpSpPr>
          <p:cNvPr id="13" name="Group 13"/>
          <p:cNvGrpSpPr/>
          <p:nvPr/>
        </p:nvGrpSpPr>
        <p:grpSpPr>
          <a:xfrm>
            <a:off x="9122722" y="1129453"/>
            <a:ext cx="7347982" cy="1484391"/>
            <a:chOff x="0" y="0"/>
            <a:chExt cx="9797310" cy="1979188"/>
          </a:xfrm>
        </p:grpSpPr>
        <p:sp>
          <p:nvSpPr>
            <p:cNvPr id="14" name="TextBox 14"/>
            <p:cNvSpPr txBox="1"/>
            <p:nvPr/>
          </p:nvSpPr>
          <p:spPr>
            <a:xfrm>
              <a:off x="0" y="641231"/>
              <a:ext cx="9797310" cy="1337957"/>
            </a:xfrm>
            <a:prstGeom prst="rect">
              <a:avLst/>
            </a:prstGeom>
          </p:spPr>
          <p:txBody>
            <a:bodyPr lIns="0" tIns="0" rIns="0" bIns="0" rtlCol="0" anchor="t">
              <a:spAutoFit/>
            </a:bodyPr>
            <a:lstStyle/>
            <a:p>
              <a:pPr marL="0" lvl="0" indent="0" algn="just">
                <a:lnSpc>
                  <a:spcPts val="2697"/>
                </a:lnSpc>
              </a:pPr>
              <a:r>
                <a:rPr lang="en-US" sz="1899" dirty="0">
                  <a:solidFill>
                    <a:srgbClr val="FFFFFF"/>
                  </a:solidFill>
                  <a:latin typeface="Muli Regular"/>
                </a:rPr>
                <a:t>Es el valor </a:t>
              </a:r>
              <a:r>
                <a:rPr lang="en-US" sz="1899" dirty="0" err="1">
                  <a:solidFill>
                    <a:srgbClr val="FFFFFF"/>
                  </a:solidFill>
                  <a:latin typeface="Muli Regular"/>
                </a:rPr>
                <a:t>más</a:t>
              </a:r>
              <a:r>
                <a:rPr lang="en-US" sz="1899" dirty="0">
                  <a:solidFill>
                    <a:srgbClr val="FFFFFF"/>
                  </a:solidFill>
                  <a:latin typeface="Muli Regular"/>
                </a:rPr>
                <a:t> bajo del conjunto de </a:t>
              </a:r>
              <a:r>
                <a:rPr lang="en-US" sz="1899" dirty="0" err="1">
                  <a:solidFill>
                    <a:srgbClr val="FFFFFF"/>
                  </a:solidFill>
                  <a:latin typeface="Muli Regular"/>
                </a:rPr>
                <a:t>periodos</a:t>
              </a:r>
              <a:r>
                <a:rPr lang="en-US" sz="1899" dirty="0">
                  <a:solidFill>
                    <a:srgbClr val="FFFFFF"/>
                  </a:solidFill>
                  <a:latin typeface="Muli Regular"/>
                </a:rPr>
                <a:t> </a:t>
              </a:r>
              <a:r>
                <a:rPr lang="en-US" sz="1899" dirty="0" err="1">
                  <a:solidFill>
                    <a:srgbClr val="FFFFFF"/>
                  </a:solidFill>
                  <a:latin typeface="Muli Regular"/>
                </a:rPr>
                <a:t>en</a:t>
              </a:r>
              <a:r>
                <a:rPr lang="en-US" sz="1899" dirty="0">
                  <a:solidFill>
                    <a:srgbClr val="FFFFFF"/>
                  </a:solidFill>
                  <a:latin typeface="Muli Regular"/>
                </a:rPr>
                <a:t> el que </a:t>
              </a:r>
              <a:r>
                <a:rPr lang="en-US" sz="1899" dirty="0" err="1">
                  <a:solidFill>
                    <a:srgbClr val="FFFFFF"/>
                  </a:solidFill>
                  <a:latin typeface="Muli Regular"/>
                </a:rPr>
                <a:t>estemos</a:t>
              </a:r>
              <a:r>
                <a:rPr lang="en-US" sz="1899" dirty="0">
                  <a:solidFill>
                    <a:srgbClr val="FFFFFF"/>
                  </a:solidFill>
                  <a:latin typeface="Muli Regular"/>
                </a:rPr>
                <a:t> </a:t>
              </a:r>
              <a:r>
                <a:rPr lang="en-US" sz="1899" dirty="0" err="1">
                  <a:solidFill>
                    <a:srgbClr val="FFFFFF"/>
                  </a:solidFill>
                  <a:latin typeface="Muli Regular"/>
                </a:rPr>
                <a:t>trabajando</a:t>
              </a:r>
              <a:r>
                <a:rPr lang="en-US" sz="1899" dirty="0">
                  <a:solidFill>
                    <a:srgbClr val="FFFFFF"/>
                  </a:solidFill>
                  <a:latin typeface="Muli Regular"/>
                </a:rPr>
                <a:t>, (</a:t>
              </a:r>
              <a:r>
                <a:rPr lang="en-US" sz="1899" dirty="0" err="1">
                  <a:solidFill>
                    <a:srgbClr val="FFFFFF"/>
                  </a:solidFill>
                  <a:latin typeface="Muli Regular"/>
                </a:rPr>
                <a:t>si</a:t>
              </a:r>
              <a:r>
                <a:rPr lang="en-US" sz="1899" dirty="0">
                  <a:solidFill>
                    <a:srgbClr val="FFFFFF"/>
                  </a:solidFill>
                  <a:latin typeface="Muli Regular"/>
                </a:rPr>
                <a:t> </a:t>
              </a:r>
              <a:r>
                <a:rPr lang="en-US" sz="1899" dirty="0" err="1">
                  <a:solidFill>
                    <a:srgbClr val="FFFFFF"/>
                  </a:solidFill>
                  <a:latin typeface="Muli Regular"/>
                </a:rPr>
                <a:t>usamos</a:t>
              </a:r>
              <a:r>
                <a:rPr lang="en-US" sz="1899" dirty="0">
                  <a:solidFill>
                    <a:srgbClr val="FFFFFF"/>
                  </a:solidFill>
                  <a:latin typeface="Muli Regular"/>
                </a:rPr>
                <a:t> un </a:t>
              </a:r>
              <a:r>
                <a:rPr lang="en-US" sz="1899" dirty="0" err="1">
                  <a:solidFill>
                    <a:srgbClr val="FFFFFF"/>
                  </a:solidFill>
                  <a:latin typeface="Muli Regular"/>
                </a:rPr>
                <a:t>periodo</a:t>
              </a:r>
              <a:r>
                <a:rPr lang="en-US" sz="1899" dirty="0">
                  <a:solidFill>
                    <a:srgbClr val="FFFFFF"/>
                  </a:solidFill>
                  <a:latin typeface="Muli Regular"/>
                </a:rPr>
                <a:t> de 14 </a:t>
              </a:r>
              <a:r>
                <a:rPr lang="en-US" sz="1899" dirty="0" err="1">
                  <a:solidFill>
                    <a:srgbClr val="FFFFFF"/>
                  </a:solidFill>
                  <a:latin typeface="Muli Regular"/>
                </a:rPr>
                <a:t>días</a:t>
              </a:r>
              <a:r>
                <a:rPr lang="en-US" sz="1899" dirty="0">
                  <a:solidFill>
                    <a:srgbClr val="FFFFFF"/>
                  </a:solidFill>
                  <a:latin typeface="Muli Regular"/>
                </a:rPr>
                <a:t>, </a:t>
              </a:r>
              <a:r>
                <a:rPr lang="en-US" sz="1899" dirty="0" err="1">
                  <a:solidFill>
                    <a:srgbClr val="FFFFFF"/>
                  </a:solidFill>
                  <a:latin typeface="Muli Regular"/>
                </a:rPr>
                <a:t>comparamos</a:t>
              </a:r>
              <a:r>
                <a:rPr lang="en-US" sz="1899" dirty="0">
                  <a:solidFill>
                    <a:srgbClr val="FFFFFF"/>
                  </a:solidFill>
                  <a:latin typeface="Muli Regular"/>
                </a:rPr>
                <a:t> los </a:t>
              </a:r>
              <a:r>
                <a:rPr lang="en-US" sz="1899" dirty="0" err="1">
                  <a:solidFill>
                    <a:srgbClr val="FFFFFF"/>
                  </a:solidFill>
                  <a:latin typeface="Muli Regular"/>
                </a:rPr>
                <a:t>mínimos</a:t>
              </a:r>
              <a:r>
                <a:rPr lang="en-US" sz="1899" dirty="0">
                  <a:solidFill>
                    <a:srgbClr val="FFFFFF"/>
                  </a:solidFill>
                  <a:latin typeface="Muli Regular"/>
                </a:rPr>
                <a:t> de ese </a:t>
              </a:r>
              <a:r>
                <a:rPr lang="en-US" sz="1899" dirty="0" err="1">
                  <a:solidFill>
                    <a:srgbClr val="FFFFFF"/>
                  </a:solidFill>
                  <a:latin typeface="Muli Regular"/>
                </a:rPr>
                <a:t>periodo</a:t>
              </a:r>
              <a:r>
                <a:rPr lang="en-US" sz="1899" dirty="0">
                  <a:solidFill>
                    <a:srgbClr val="FFFFFF"/>
                  </a:solidFill>
                  <a:latin typeface="Muli Regular"/>
                </a:rPr>
                <a:t> y </a:t>
              </a:r>
              <a:r>
                <a:rPr lang="en-US" sz="1899" dirty="0" err="1">
                  <a:solidFill>
                    <a:srgbClr val="FFFFFF"/>
                  </a:solidFill>
                  <a:latin typeface="Muli Regular"/>
                </a:rPr>
                <a:t>obtenemos</a:t>
              </a:r>
              <a:r>
                <a:rPr lang="en-US" sz="1899" dirty="0">
                  <a:solidFill>
                    <a:srgbClr val="FFFFFF"/>
                  </a:solidFill>
                  <a:latin typeface="Muli Regular"/>
                </a:rPr>
                <a:t> el valor </a:t>
              </a:r>
              <a:r>
                <a:rPr lang="en-US" sz="1899" dirty="0" err="1">
                  <a:solidFill>
                    <a:srgbClr val="FFFFFF"/>
                  </a:solidFill>
                  <a:latin typeface="Muli Regular"/>
                </a:rPr>
                <a:t>más</a:t>
              </a:r>
              <a:r>
                <a:rPr lang="en-US" sz="1899" dirty="0">
                  <a:solidFill>
                    <a:srgbClr val="FFFFFF"/>
                  </a:solidFill>
                  <a:latin typeface="Muli Regular"/>
                </a:rPr>
                <a:t> bajo).</a:t>
              </a:r>
            </a:p>
          </p:txBody>
        </p:sp>
        <p:sp>
          <p:nvSpPr>
            <p:cNvPr id="15" name="TextBox 15"/>
            <p:cNvSpPr txBox="1"/>
            <p:nvPr/>
          </p:nvSpPr>
          <p:spPr>
            <a:xfrm>
              <a:off x="0" y="-28575"/>
              <a:ext cx="9797310" cy="516310"/>
            </a:xfrm>
            <a:prstGeom prst="rect">
              <a:avLst/>
            </a:prstGeom>
          </p:spPr>
          <p:txBody>
            <a:bodyPr lIns="0" tIns="0" rIns="0" bIns="0" rtlCol="0" anchor="t">
              <a:spAutoFit/>
            </a:bodyPr>
            <a:lstStyle/>
            <a:p>
              <a:pPr marL="0" lvl="0" indent="0">
                <a:lnSpc>
                  <a:spcPts val="3119"/>
                </a:lnSpc>
                <a:spcBef>
                  <a:spcPct val="0"/>
                </a:spcBef>
              </a:pPr>
              <a:r>
                <a:rPr lang="en-US" sz="2399" spc="-23">
                  <a:solidFill>
                    <a:srgbClr val="75C7FB"/>
                  </a:solidFill>
                  <a:latin typeface="Inknut Antiqua Medium Bold"/>
                </a:rPr>
                <a:t>Mínimo más bajo</a:t>
              </a:r>
            </a:p>
          </p:txBody>
        </p:sp>
      </p:grpSp>
      <p:grpSp>
        <p:nvGrpSpPr>
          <p:cNvPr id="16" name="Group 16"/>
          <p:cNvGrpSpPr/>
          <p:nvPr/>
        </p:nvGrpSpPr>
        <p:grpSpPr>
          <a:xfrm>
            <a:off x="8355404" y="3188470"/>
            <a:ext cx="8925174" cy="2342404"/>
            <a:chOff x="0" y="0"/>
            <a:chExt cx="3690051" cy="968451"/>
          </a:xfrm>
        </p:grpSpPr>
        <p:sp>
          <p:nvSpPr>
            <p:cNvPr id="17" name="Freeform 17"/>
            <p:cNvSpPr/>
            <p:nvPr/>
          </p:nvSpPr>
          <p:spPr>
            <a:xfrm>
              <a:off x="0" y="0"/>
              <a:ext cx="3690051" cy="968451"/>
            </a:xfrm>
            <a:custGeom>
              <a:avLst/>
              <a:gdLst/>
              <a:ahLst/>
              <a:cxnLst/>
              <a:rect l="l" t="t" r="r" b="b"/>
              <a:pathLst>
                <a:path w="3690051" h="968451">
                  <a:moveTo>
                    <a:pt x="3565591" y="968451"/>
                  </a:moveTo>
                  <a:lnTo>
                    <a:pt x="124460" y="968451"/>
                  </a:lnTo>
                  <a:cubicBezTo>
                    <a:pt x="55880" y="968451"/>
                    <a:pt x="0" y="912571"/>
                    <a:pt x="0" y="843991"/>
                  </a:cubicBezTo>
                  <a:lnTo>
                    <a:pt x="0" y="124460"/>
                  </a:lnTo>
                  <a:cubicBezTo>
                    <a:pt x="0" y="55880"/>
                    <a:pt x="55880" y="0"/>
                    <a:pt x="124460" y="0"/>
                  </a:cubicBezTo>
                  <a:lnTo>
                    <a:pt x="3565591" y="0"/>
                  </a:lnTo>
                  <a:cubicBezTo>
                    <a:pt x="3634171" y="0"/>
                    <a:pt x="3690051" y="55880"/>
                    <a:pt x="3690051" y="124460"/>
                  </a:cubicBezTo>
                  <a:lnTo>
                    <a:pt x="3690051" y="843991"/>
                  </a:lnTo>
                  <a:cubicBezTo>
                    <a:pt x="3690051" y="912571"/>
                    <a:pt x="3634171" y="968451"/>
                    <a:pt x="3565591" y="968451"/>
                  </a:cubicBezTo>
                  <a:close/>
                </a:path>
              </a:pathLst>
            </a:custGeom>
            <a:solidFill>
              <a:srgbClr val="0048CD"/>
            </a:solidFill>
          </p:spPr>
        </p:sp>
      </p:grpSp>
      <p:grpSp>
        <p:nvGrpSpPr>
          <p:cNvPr id="18" name="Group 18"/>
          <p:cNvGrpSpPr/>
          <p:nvPr/>
        </p:nvGrpSpPr>
        <p:grpSpPr>
          <a:xfrm>
            <a:off x="9122722" y="3295019"/>
            <a:ext cx="7347982" cy="1512760"/>
            <a:chOff x="0" y="-28575"/>
            <a:chExt cx="9797310" cy="2017013"/>
          </a:xfrm>
        </p:grpSpPr>
        <p:sp>
          <p:nvSpPr>
            <p:cNvPr id="19" name="TextBox 19"/>
            <p:cNvSpPr txBox="1"/>
            <p:nvPr/>
          </p:nvSpPr>
          <p:spPr>
            <a:xfrm>
              <a:off x="0" y="641231"/>
              <a:ext cx="9797310" cy="1347207"/>
            </a:xfrm>
            <a:prstGeom prst="rect">
              <a:avLst/>
            </a:prstGeom>
          </p:spPr>
          <p:txBody>
            <a:bodyPr lIns="0" tIns="0" rIns="0" bIns="0" rtlCol="0" anchor="t">
              <a:spAutoFit/>
            </a:bodyPr>
            <a:lstStyle/>
            <a:p>
              <a:pPr marL="0" lvl="0" indent="0" algn="just">
                <a:lnSpc>
                  <a:spcPts val="2697"/>
                </a:lnSpc>
              </a:pPr>
              <a:r>
                <a:rPr lang="en-US" sz="1899" dirty="0">
                  <a:solidFill>
                    <a:srgbClr val="FFFFFF"/>
                  </a:solidFill>
                  <a:latin typeface="Muli Regular"/>
                </a:rPr>
                <a:t>Es el valor </a:t>
              </a:r>
              <a:r>
                <a:rPr lang="en-US" sz="1899" dirty="0" err="1">
                  <a:solidFill>
                    <a:srgbClr val="FFFFFF"/>
                  </a:solidFill>
                  <a:latin typeface="Muli Regular"/>
                </a:rPr>
                <a:t>más</a:t>
              </a:r>
              <a:r>
                <a:rPr lang="en-US" sz="1899" dirty="0">
                  <a:solidFill>
                    <a:srgbClr val="FFFFFF"/>
                  </a:solidFill>
                  <a:latin typeface="Muli Regular"/>
                </a:rPr>
                <a:t> alto del conjunto de </a:t>
              </a:r>
              <a:r>
                <a:rPr lang="en-US" sz="1899" dirty="0" err="1">
                  <a:solidFill>
                    <a:srgbClr val="FFFFFF"/>
                  </a:solidFill>
                  <a:latin typeface="Muli Regular"/>
                </a:rPr>
                <a:t>periodos</a:t>
              </a:r>
              <a:r>
                <a:rPr lang="en-US" sz="1899" dirty="0">
                  <a:solidFill>
                    <a:srgbClr val="FFFFFF"/>
                  </a:solidFill>
                  <a:latin typeface="Muli Regular"/>
                </a:rPr>
                <a:t> </a:t>
              </a:r>
              <a:r>
                <a:rPr lang="en-US" sz="1899" dirty="0" err="1">
                  <a:solidFill>
                    <a:srgbClr val="FFFFFF"/>
                  </a:solidFill>
                  <a:latin typeface="Muli Regular"/>
                </a:rPr>
                <a:t>analizados</a:t>
              </a:r>
              <a:r>
                <a:rPr lang="en-US" sz="1899" dirty="0">
                  <a:solidFill>
                    <a:srgbClr val="FFFFFF"/>
                  </a:solidFill>
                  <a:latin typeface="Muli Regular"/>
                </a:rPr>
                <a:t>, es </a:t>
              </a:r>
              <a:r>
                <a:rPr lang="en-US" sz="1899" dirty="0" err="1">
                  <a:solidFill>
                    <a:srgbClr val="FFFFFF"/>
                  </a:solidFill>
                  <a:latin typeface="Muli Regular"/>
                </a:rPr>
                <a:t>decir</a:t>
              </a:r>
              <a:r>
                <a:rPr lang="en-US" sz="1899" dirty="0">
                  <a:solidFill>
                    <a:srgbClr val="FFFFFF"/>
                  </a:solidFill>
                  <a:latin typeface="Muli Regular"/>
                </a:rPr>
                <a:t>, </a:t>
              </a:r>
              <a:r>
                <a:rPr lang="en-US" sz="1899" dirty="0" err="1">
                  <a:solidFill>
                    <a:srgbClr val="FFFFFF"/>
                  </a:solidFill>
                  <a:latin typeface="Muli Regular"/>
                </a:rPr>
                <a:t>si</a:t>
              </a:r>
              <a:r>
                <a:rPr lang="en-US" sz="1899" dirty="0">
                  <a:solidFill>
                    <a:srgbClr val="FFFFFF"/>
                  </a:solidFill>
                  <a:latin typeface="Muli Regular"/>
                </a:rPr>
                <a:t> </a:t>
              </a:r>
              <a:r>
                <a:rPr lang="en-US" sz="1899" dirty="0" err="1">
                  <a:solidFill>
                    <a:srgbClr val="FFFFFF"/>
                  </a:solidFill>
                  <a:latin typeface="Muli Regular"/>
                </a:rPr>
                <a:t>trabajamos</a:t>
              </a:r>
              <a:r>
                <a:rPr lang="en-US" sz="1899" dirty="0">
                  <a:solidFill>
                    <a:srgbClr val="FFFFFF"/>
                  </a:solidFill>
                  <a:latin typeface="Muli Regular"/>
                </a:rPr>
                <a:t> con </a:t>
              </a:r>
              <a:r>
                <a:rPr lang="en-US" sz="1899" dirty="0" err="1">
                  <a:solidFill>
                    <a:srgbClr val="FFFFFF"/>
                  </a:solidFill>
                  <a:latin typeface="Muli Regular"/>
                </a:rPr>
                <a:t>periodos</a:t>
              </a:r>
              <a:r>
                <a:rPr lang="en-US" sz="1899" dirty="0">
                  <a:solidFill>
                    <a:srgbClr val="FFFFFF"/>
                  </a:solidFill>
                  <a:latin typeface="Muli Regular"/>
                </a:rPr>
                <a:t> de 14 </a:t>
              </a:r>
              <a:r>
                <a:rPr lang="en-US" sz="1899" dirty="0" err="1">
                  <a:solidFill>
                    <a:srgbClr val="FFFFFF"/>
                  </a:solidFill>
                  <a:latin typeface="Muli Regular"/>
                </a:rPr>
                <a:t>días</a:t>
              </a:r>
              <a:r>
                <a:rPr lang="en-US" sz="1899" dirty="0">
                  <a:solidFill>
                    <a:srgbClr val="FFFFFF"/>
                  </a:solidFill>
                  <a:latin typeface="Muli Regular"/>
                </a:rPr>
                <a:t>, </a:t>
              </a:r>
              <a:r>
                <a:rPr lang="en-US" sz="1899" dirty="0" err="1">
                  <a:solidFill>
                    <a:srgbClr val="FFFFFF"/>
                  </a:solidFill>
                  <a:latin typeface="Muli Regular"/>
                </a:rPr>
                <a:t>entonces</a:t>
              </a:r>
              <a:r>
                <a:rPr lang="en-US" sz="1899" dirty="0">
                  <a:solidFill>
                    <a:srgbClr val="FFFFFF"/>
                  </a:solidFill>
                  <a:latin typeface="Muli Regular"/>
                </a:rPr>
                <a:t> </a:t>
              </a:r>
              <a:r>
                <a:rPr lang="en-US" sz="1899" dirty="0" err="1">
                  <a:solidFill>
                    <a:srgbClr val="FFFFFF"/>
                  </a:solidFill>
                  <a:latin typeface="Muli Regular"/>
                </a:rPr>
                <a:t>nos</a:t>
              </a:r>
              <a:r>
                <a:rPr lang="en-US" sz="1899" dirty="0">
                  <a:solidFill>
                    <a:srgbClr val="FFFFFF"/>
                  </a:solidFill>
                  <a:latin typeface="Muli Regular"/>
                </a:rPr>
                <a:t> </a:t>
              </a:r>
              <a:r>
                <a:rPr lang="en-US" sz="1899" dirty="0" err="1">
                  <a:solidFill>
                    <a:srgbClr val="FFFFFF"/>
                  </a:solidFill>
                  <a:latin typeface="Muli Regular"/>
                </a:rPr>
                <a:t>fijamos</a:t>
              </a:r>
              <a:r>
                <a:rPr lang="en-US" sz="1899" dirty="0">
                  <a:solidFill>
                    <a:srgbClr val="FFFFFF"/>
                  </a:solidFill>
                  <a:latin typeface="Muli Regular"/>
                </a:rPr>
                <a:t> </a:t>
              </a:r>
              <a:r>
                <a:rPr lang="en-US" sz="1899" dirty="0" err="1">
                  <a:solidFill>
                    <a:srgbClr val="FFFFFF"/>
                  </a:solidFill>
                  <a:latin typeface="Muli Regular"/>
                </a:rPr>
                <a:t>en</a:t>
              </a:r>
              <a:r>
                <a:rPr lang="en-US" sz="1899" dirty="0">
                  <a:solidFill>
                    <a:srgbClr val="FFFFFF"/>
                  </a:solidFill>
                  <a:latin typeface="Muli Regular"/>
                </a:rPr>
                <a:t> la </a:t>
              </a:r>
              <a:r>
                <a:rPr lang="en-US" sz="1899" dirty="0" err="1">
                  <a:solidFill>
                    <a:srgbClr val="FFFFFF"/>
                  </a:solidFill>
                  <a:latin typeface="Muli Regular"/>
                </a:rPr>
                <a:t>columna</a:t>
              </a:r>
              <a:r>
                <a:rPr lang="en-US" sz="1899" dirty="0">
                  <a:solidFill>
                    <a:srgbClr val="FFFFFF"/>
                  </a:solidFill>
                  <a:latin typeface="Muli Regular"/>
                </a:rPr>
                <a:t> de </a:t>
              </a:r>
              <a:r>
                <a:rPr lang="en-US" sz="1899" dirty="0" err="1">
                  <a:solidFill>
                    <a:srgbClr val="FFFFFF"/>
                  </a:solidFill>
                  <a:latin typeface="Muli Regular"/>
                </a:rPr>
                <a:t>máximos</a:t>
              </a:r>
              <a:r>
                <a:rPr lang="en-US" sz="1899" dirty="0">
                  <a:solidFill>
                    <a:srgbClr val="FFFFFF"/>
                  </a:solidFill>
                  <a:latin typeface="Muli Regular"/>
                </a:rPr>
                <a:t> y </a:t>
              </a:r>
              <a:r>
                <a:rPr lang="en-US" sz="1899" dirty="0" err="1">
                  <a:solidFill>
                    <a:srgbClr val="FFFFFF"/>
                  </a:solidFill>
                  <a:latin typeface="Muli Regular"/>
                </a:rPr>
                <a:t>calculamos</a:t>
              </a:r>
              <a:r>
                <a:rPr lang="en-US" sz="1899" dirty="0">
                  <a:solidFill>
                    <a:srgbClr val="FFFFFF"/>
                  </a:solidFill>
                  <a:latin typeface="Muli Regular"/>
                </a:rPr>
                <a:t> el </a:t>
              </a:r>
              <a:r>
                <a:rPr lang="en-US" sz="1899" dirty="0" err="1">
                  <a:solidFill>
                    <a:srgbClr val="FFFFFF"/>
                  </a:solidFill>
                  <a:latin typeface="Muli Regular"/>
                </a:rPr>
                <a:t>máximo</a:t>
              </a:r>
              <a:r>
                <a:rPr lang="en-US" sz="1899" dirty="0">
                  <a:solidFill>
                    <a:srgbClr val="FFFFFF"/>
                  </a:solidFill>
                  <a:latin typeface="Muli Regular"/>
                </a:rPr>
                <a:t> de </a:t>
              </a:r>
              <a:r>
                <a:rPr lang="en-US" sz="1899" dirty="0" err="1">
                  <a:solidFill>
                    <a:srgbClr val="FFFFFF"/>
                  </a:solidFill>
                  <a:latin typeface="Muli Regular"/>
                </a:rPr>
                <a:t>cada</a:t>
              </a:r>
              <a:r>
                <a:rPr lang="en-US" sz="1899" dirty="0">
                  <a:solidFill>
                    <a:srgbClr val="FFFFFF"/>
                  </a:solidFill>
                  <a:latin typeface="Muli Regular"/>
                </a:rPr>
                <a:t> </a:t>
              </a:r>
              <a:r>
                <a:rPr lang="en-US" sz="1899" dirty="0" err="1">
                  <a:solidFill>
                    <a:srgbClr val="FFFFFF"/>
                  </a:solidFill>
                  <a:latin typeface="Muli Regular"/>
                </a:rPr>
                <a:t>periodo</a:t>
              </a:r>
              <a:r>
                <a:rPr lang="en-US" sz="1899" dirty="0">
                  <a:solidFill>
                    <a:srgbClr val="FFFFFF"/>
                  </a:solidFill>
                  <a:latin typeface="Muli Regular"/>
                </a:rPr>
                <a:t>.</a:t>
              </a:r>
            </a:p>
          </p:txBody>
        </p:sp>
        <p:sp>
          <p:nvSpPr>
            <p:cNvPr id="20" name="TextBox 20"/>
            <p:cNvSpPr txBox="1"/>
            <p:nvPr/>
          </p:nvSpPr>
          <p:spPr>
            <a:xfrm>
              <a:off x="0" y="-28575"/>
              <a:ext cx="9797310" cy="516310"/>
            </a:xfrm>
            <a:prstGeom prst="rect">
              <a:avLst/>
            </a:prstGeom>
          </p:spPr>
          <p:txBody>
            <a:bodyPr lIns="0" tIns="0" rIns="0" bIns="0" rtlCol="0" anchor="t">
              <a:spAutoFit/>
            </a:bodyPr>
            <a:lstStyle/>
            <a:p>
              <a:pPr marL="0" lvl="0" indent="0">
                <a:lnSpc>
                  <a:spcPts val="3119"/>
                </a:lnSpc>
                <a:spcBef>
                  <a:spcPct val="0"/>
                </a:spcBef>
              </a:pPr>
              <a:r>
                <a:rPr lang="en-US" sz="2399" spc="-23">
                  <a:solidFill>
                    <a:srgbClr val="75C7FB"/>
                  </a:solidFill>
                  <a:latin typeface="Inknut Antiqua Medium Bold"/>
                </a:rPr>
                <a:t>Máximo más alto</a:t>
              </a:r>
            </a:p>
          </p:txBody>
        </p:sp>
      </p:grpSp>
      <p:grpSp>
        <p:nvGrpSpPr>
          <p:cNvPr id="21" name="Group 21"/>
          <p:cNvGrpSpPr/>
          <p:nvPr/>
        </p:nvGrpSpPr>
        <p:grpSpPr>
          <a:xfrm>
            <a:off x="9144000" y="6243260"/>
            <a:ext cx="7347982" cy="2205450"/>
            <a:chOff x="0" y="-28575"/>
            <a:chExt cx="9797310" cy="2940600"/>
          </a:xfrm>
        </p:grpSpPr>
        <p:sp>
          <p:nvSpPr>
            <p:cNvPr id="22" name="TextBox 22"/>
            <p:cNvSpPr txBox="1"/>
            <p:nvPr/>
          </p:nvSpPr>
          <p:spPr>
            <a:xfrm>
              <a:off x="0" y="641232"/>
              <a:ext cx="9797310" cy="2270793"/>
            </a:xfrm>
            <a:prstGeom prst="rect">
              <a:avLst/>
            </a:prstGeom>
          </p:spPr>
          <p:txBody>
            <a:bodyPr lIns="0" tIns="0" rIns="0" bIns="0" rtlCol="0" anchor="t">
              <a:spAutoFit/>
            </a:bodyPr>
            <a:lstStyle/>
            <a:p>
              <a:pPr algn="just">
                <a:lnSpc>
                  <a:spcPts val="2697"/>
                </a:lnSpc>
              </a:pPr>
              <a:r>
                <a:rPr lang="en-US" sz="2000" dirty="0">
                  <a:solidFill>
                    <a:srgbClr val="FFFFFF"/>
                  </a:solidFill>
                  <a:latin typeface="Muli Regular"/>
                </a:rPr>
                <a:t>La </a:t>
              </a:r>
              <a:r>
                <a:rPr lang="en-US" sz="2000" dirty="0" err="1">
                  <a:solidFill>
                    <a:srgbClr val="FFFFFF"/>
                  </a:solidFill>
                  <a:latin typeface="Muli Regular"/>
                </a:rPr>
                <a:t>configuración</a:t>
              </a:r>
              <a:r>
                <a:rPr lang="en-US" sz="2000" dirty="0">
                  <a:solidFill>
                    <a:srgbClr val="FFFFFF"/>
                  </a:solidFill>
                  <a:latin typeface="Muli Regular"/>
                </a:rPr>
                <a:t> por </a:t>
              </a:r>
              <a:r>
                <a:rPr lang="en-US" sz="2000" dirty="0" err="1">
                  <a:solidFill>
                    <a:srgbClr val="FFFFFF"/>
                  </a:solidFill>
                  <a:latin typeface="Muli Regular"/>
                </a:rPr>
                <a:t>defecto</a:t>
              </a:r>
              <a:r>
                <a:rPr lang="en-US" sz="2000" dirty="0">
                  <a:solidFill>
                    <a:srgbClr val="FFFFFF"/>
                  </a:solidFill>
                  <a:latin typeface="Muli Regular"/>
                </a:rPr>
                <a:t> para el </a:t>
              </a:r>
              <a:r>
                <a:rPr lang="en-US" sz="2000" dirty="0" err="1">
                  <a:solidFill>
                    <a:srgbClr val="FFFFFF"/>
                  </a:solidFill>
                  <a:latin typeface="Muli Regular"/>
                </a:rPr>
                <a:t>oscilador</a:t>
              </a:r>
              <a:r>
                <a:rPr lang="en-US" sz="2000" dirty="0">
                  <a:solidFill>
                    <a:srgbClr val="FFFFFF"/>
                  </a:solidFill>
                  <a:latin typeface="Muli Regular"/>
                </a:rPr>
                <a:t> </a:t>
              </a:r>
              <a:r>
                <a:rPr lang="en-US" sz="2000" dirty="0" err="1">
                  <a:solidFill>
                    <a:srgbClr val="FFFFFF"/>
                  </a:solidFill>
                  <a:latin typeface="Muli Regular"/>
                </a:rPr>
                <a:t>estocástico</a:t>
              </a:r>
              <a:r>
                <a:rPr lang="en-US" sz="2000" dirty="0">
                  <a:solidFill>
                    <a:srgbClr val="FFFFFF"/>
                  </a:solidFill>
                  <a:latin typeface="Muli Regular"/>
                </a:rPr>
                <a:t> es de 14 </a:t>
              </a:r>
              <a:r>
                <a:rPr lang="en-US" sz="2000" dirty="0" err="1">
                  <a:solidFill>
                    <a:srgbClr val="FFFFFF"/>
                  </a:solidFill>
                  <a:latin typeface="Arimo"/>
                </a:rPr>
                <a:t>periodos</a:t>
              </a:r>
              <a:r>
                <a:rPr lang="en-US" sz="2000" dirty="0">
                  <a:solidFill>
                    <a:srgbClr val="FFFFFF"/>
                  </a:solidFill>
                  <a:latin typeface="Arimo"/>
                </a:rPr>
                <a:t>, que </a:t>
              </a:r>
              <a:r>
                <a:rPr lang="en-US" sz="2000" dirty="0" err="1">
                  <a:solidFill>
                    <a:srgbClr val="FFFFFF"/>
                  </a:solidFill>
                  <a:latin typeface="Arimo"/>
                </a:rPr>
                <a:t>pueden</a:t>
              </a:r>
              <a:r>
                <a:rPr lang="en-US" sz="2000" dirty="0">
                  <a:solidFill>
                    <a:srgbClr val="FFFFFF"/>
                  </a:solidFill>
                  <a:latin typeface="Arimo"/>
                </a:rPr>
                <a:t> ser </a:t>
              </a:r>
              <a:r>
                <a:rPr lang="en-US" sz="2000" dirty="0" err="1">
                  <a:solidFill>
                    <a:srgbClr val="FFFFFF"/>
                  </a:solidFill>
                  <a:latin typeface="Arimo"/>
                </a:rPr>
                <a:t>meses</a:t>
              </a:r>
              <a:r>
                <a:rPr lang="en-US" sz="2000" dirty="0">
                  <a:solidFill>
                    <a:srgbClr val="FFFFFF"/>
                  </a:solidFill>
                  <a:latin typeface="Arimo"/>
                </a:rPr>
                <a:t>, </a:t>
              </a:r>
              <a:r>
                <a:rPr lang="en-US" sz="2000" dirty="0" err="1">
                  <a:solidFill>
                    <a:srgbClr val="FFFFFF"/>
                  </a:solidFill>
                  <a:latin typeface="Arimo"/>
                </a:rPr>
                <a:t>semanas</a:t>
              </a:r>
              <a:r>
                <a:rPr lang="en-US" sz="2000" dirty="0">
                  <a:solidFill>
                    <a:srgbClr val="FFFFFF"/>
                  </a:solidFill>
                  <a:latin typeface="Arimo"/>
                </a:rPr>
                <a:t>, </a:t>
              </a:r>
              <a:r>
                <a:rPr lang="en-US" sz="2000" dirty="0" err="1">
                  <a:solidFill>
                    <a:srgbClr val="FFFFFF"/>
                  </a:solidFill>
                  <a:latin typeface="Arimo"/>
                </a:rPr>
                <a:t>días</a:t>
              </a:r>
              <a:r>
                <a:rPr lang="en-US" sz="2000" dirty="0">
                  <a:solidFill>
                    <a:srgbClr val="FFFFFF"/>
                  </a:solidFill>
                  <a:latin typeface="Arimo"/>
                </a:rPr>
                <a:t>, horas o </a:t>
              </a:r>
              <a:r>
                <a:rPr lang="en-US" sz="2000" dirty="0" err="1">
                  <a:solidFill>
                    <a:srgbClr val="FFFFFF"/>
                  </a:solidFill>
                  <a:latin typeface="Arimo"/>
                </a:rPr>
                <a:t>cualquier</a:t>
              </a:r>
              <a:r>
                <a:rPr lang="en-US" sz="2000" dirty="0">
                  <a:solidFill>
                    <a:srgbClr val="FFFFFF"/>
                  </a:solidFill>
                  <a:latin typeface="Arimo"/>
                </a:rPr>
                <a:t> </a:t>
              </a:r>
              <a:r>
                <a:rPr lang="en-US" sz="2000" dirty="0" err="1">
                  <a:solidFill>
                    <a:srgbClr val="FFFFFF"/>
                  </a:solidFill>
                  <a:latin typeface="Arimo"/>
                </a:rPr>
                <a:t>otro</a:t>
              </a:r>
              <a:r>
                <a:rPr lang="en-US" sz="2000" dirty="0">
                  <a:solidFill>
                    <a:srgbClr val="FFFFFF"/>
                  </a:solidFill>
                  <a:latin typeface="Arimo"/>
                </a:rPr>
                <a:t> </a:t>
              </a:r>
              <a:r>
                <a:rPr lang="en-US" sz="2000" dirty="0" err="1">
                  <a:solidFill>
                    <a:srgbClr val="FFFFFF"/>
                  </a:solidFill>
                  <a:latin typeface="Arimo"/>
                </a:rPr>
                <a:t>marco</a:t>
              </a:r>
              <a:r>
                <a:rPr lang="en-US" sz="2000" dirty="0">
                  <a:solidFill>
                    <a:srgbClr val="FFFFFF"/>
                  </a:solidFill>
                  <a:latin typeface="Arimo"/>
                </a:rPr>
                <a:t> de </a:t>
              </a:r>
              <a:r>
                <a:rPr lang="en-US" sz="2000" dirty="0" err="1">
                  <a:solidFill>
                    <a:srgbClr val="FFFFFF"/>
                  </a:solidFill>
                  <a:latin typeface="Arimo"/>
                </a:rPr>
                <a:t>tiempo</a:t>
              </a:r>
              <a:r>
                <a:rPr lang="en-US" sz="2000" dirty="0">
                  <a:solidFill>
                    <a:srgbClr val="FFFFFF"/>
                  </a:solidFill>
                  <a:latin typeface="Arimo"/>
                </a:rPr>
                <a:t>. </a:t>
              </a:r>
            </a:p>
            <a:p>
              <a:pPr marL="0" lvl="0" indent="0" algn="just">
                <a:lnSpc>
                  <a:spcPts val="2697"/>
                </a:lnSpc>
              </a:pPr>
              <a:r>
                <a:rPr lang="en-US" sz="2000" dirty="0">
                  <a:solidFill>
                    <a:srgbClr val="FFFFFF"/>
                  </a:solidFill>
                  <a:latin typeface="Arimo"/>
                </a:rPr>
                <a:t>La </a:t>
              </a:r>
              <a:r>
                <a:rPr lang="en-US" sz="2000" dirty="0" err="1">
                  <a:solidFill>
                    <a:srgbClr val="FFFFFF"/>
                  </a:solidFill>
                  <a:latin typeface="Arimo"/>
                </a:rPr>
                <a:t>línea</a:t>
              </a:r>
              <a:r>
                <a:rPr lang="en-US" sz="2000" dirty="0">
                  <a:solidFill>
                    <a:srgbClr val="FFFFFF"/>
                  </a:solidFill>
                  <a:latin typeface="Arimo"/>
                </a:rPr>
                <a:t> del %D, que es la media </a:t>
              </a:r>
              <a:r>
                <a:rPr lang="en-US" sz="2000" dirty="0" err="1">
                  <a:solidFill>
                    <a:srgbClr val="FFFFFF"/>
                  </a:solidFill>
                  <a:latin typeface="Arimo"/>
                </a:rPr>
                <a:t>móvil</a:t>
              </a:r>
              <a:r>
                <a:rPr lang="en-US" sz="2000" dirty="0">
                  <a:solidFill>
                    <a:srgbClr val="FFFFFF"/>
                  </a:solidFill>
                  <a:latin typeface="Arimo"/>
                </a:rPr>
                <a:t> simple de n </a:t>
              </a:r>
              <a:r>
                <a:rPr lang="en-US" sz="2000" dirty="0" err="1">
                  <a:solidFill>
                    <a:srgbClr val="FFFFFF"/>
                  </a:solidFill>
                  <a:latin typeface="Arimo"/>
                </a:rPr>
                <a:t>periodos</a:t>
              </a:r>
              <a:r>
                <a:rPr lang="en-US" sz="2000" dirty="0">
                  <a:solidFill>
                    <a:srgbClr val="FFFFFF"/>
                  </a:solidFill>
                  <a:latin typeface="Arimo"/>
                </a:rPr>
                <a:t> de %K, se </a:t>
              </a:r>
              <a:r>
                <a:rPr lang="en-US" sz="2000" dirty="0" err="1">
                  <a:solidFill>
                    <a:srgbClr val="FFFFFF"/>
                  </a:solidFill>
                  <a:latin typeface="Arimo"/>
                </a:rPr>
                <a:t>traza</a:t>
              </a:r>
              <a:r>
                <a:rPr lang="en-US" sz="2000" dirty="0">
                  <a:solidFill>
                    <a:srgbClr val="FFFFFF"/>
                  </a:solidFill>
                  <a:latin typeface="Arimo"/>
                </a:rPr>
                <a:t> junto a </a:t>
              </a:r>
              <a:r>
                <a:rPr lang="en-US" sz="2000" dirty="0" err="1">
                  <a:solidFill>
                    <a:srgbClr val="FFFFFF"/>
                  </a:solidFill>
                  <a:latin typeface="Arimo"/>
                </a:rPr>
                <a:t>este</a:t>
              </a:r>
              <a:r>
                <a:rPr lang="en-US" sz="2000" dirty="0">
                  <a:solidFill>
                    <a:srgbClr val="FFFFFF"/>
                  </a:solidFill>
                  <a:latin typeface="Arimo"/>
                </a:rPr>
                <a:t> para que </a:t>
              </a:r>
              <a:r>
                <a:rPr lang="en-US" sz="2000" dirty="0" err="1">
                  <a:solidFill>
                    <a:srgbClr val="FFFFFF"/>
                  </a:solidFill>
                  <a:latin typeface="Arimo"/>
                </a:rPr>
                <a:t>actúe</a:t>
              </a:r>
              <a:r>
                <a:rPr lang="en-US" sz="2000" dirty="0">
                  <a:solidFill>
                    <a:srgbClr val="FFFFFF"/>
                  </a:solidFill>
                  <a:latin typeface="Arimo"/>
                </a:rPr>
                <a:t> </a:t>
              </a:r>
              <a:r>
                <a:rPr lang="en-US" sz="2000" dirty="0" err="1">
                  <a:solidFill>
                    <a:srgbClr val="FFFFFF"/>
                  </a:solidFill>
                  <a:latin typeface="Arimo"/>
                </a:rPr>
                <a:t>como</a:t>
              </a:r>
              <a:r>
                <a:rPr lang="en-US" sz="2000" dirty="0">
                  <a:solidFill>
                    <a:srgbClr val="FFFFFF"/>
                  </a:solidFill>
                  <a:latin typeface="Arimo"/>
                </a:rPr>
                <a:t> </a:t>
              </a:r>
              <a:r>
                <a:rPr lang="en-US" sz="2000" dirty="0" err="1">
                  <a:solidFill>
                    <a:srgbClr val="FFFFFF"/>
                  </a:solidFill>
                  <a:latin typeface="Arimo"/>
                </a:rPr>
                <a:t>línea</a:t>
              </a:r>
              <a:r>
                <a:rPr lang="en-US" sz="2000" dirty="0">
                  <a:solidFill>
                    <a:srgbClr val="FFFFFF"/>
                  </a:solidFill>
                  <a:latin typeface="Arimo"/>
                </a:rPr>
                <a:t> de </a:t>
              </a:r>
              <a:r>
                <a:rPr lang="en-US" sz="2000" dirty="0" err="1">
                  <a:solidFill>
                    <a:srgbClr val="FFFFFF"/>
                  </a:solidFill>
                  <a:latin typeface="Arimo"/>
                </a:rPr>
                <a:t>señal</a:t>
              </a:r>
              <a:r>
                <a:rPr lang="en-US" sz="2000" dirty="0">
                  <a:solidFill>
                    <a:srgbClr val="FFFFFF"/>
                  </a:solidFill>
                  <a:latin typeface="Arimo"/>
                </a:rPr>
                <a:t>.</a:t>
              </a:r>
            </a:p>
          </p:txBody>
        </p:sp>
        <p:sp>
          <p:nvSpPr>
            <p:cNvPr id="23" name="TextBox 23"/>
            <p:cNvSpPr txBox="1"/>
            <p:nvPr/>
          </p:nvSpPr>
          <p:spPr>
            <a:xfrm>
              <a:off x="0" y="-28575"/>
              <a:ext cx="9797310" cy="516310"/>
            </a:xfrm>
            <a:prstGeom prst="rect">
              <a:avLst/>
            </a:prstGeom>
          </p:spPr>
          <p:txBody>
            <a:bodyPr lIns="0" tIns="0" rIns="0" bIns="0" rtlCol="0" anchor="t">
              <a:spAutoFit/>
            </a:bodyPr>
            <a:lstStyle/>
            <a:p>
              <a:pPr marL="0" lvl="0" indent="0">
                <a:lnSpc>
                  <a:spcPts val="3119"/>
                </a:lnSpc>
                <a:spcBef>
                  <a:spcPct val="0"/>
                </a:spcBef>
              </a:pPr>
              <a:r>
                <a:rPr lang="en-US" sz="2399" spc="-23">
                  <a:solidFill>
                    <a:srgbClr val="75C7FB"/>
                  </a:solidFill>
                  <a:latin typeface="Inknut Antiqua Medium Bold"/>
                </a:rPr>
                <a:t>Periodos</a:t>
              </a:r>
            </a:p>
          </p:txBody>
        </p:sp>
      </p:grpSp>
      <mc:AlternateContent xmlns:mc="http://schemas.openxmlformats.org/markup-compatibility/2006" xmlns:a14="http://schemas.microsoft.com/office/drawing/2010/main">
        <mc:Choice Requires="a14">
          <p:sp>
            <p:nvSpPr>
              <p:cNvPr id="25" name="CuadroTexto 24">
                <a:extLst>
                  <a:ext uri="{FF2B5EF4-FFF2-40B4-BE49-F238E27FC236}">
                    <a16:creationId xmlns:a16="http://schemas.microsoft.com/office/drawing/2014/main" id="{31F6975A-15CB-4128-8207-E909061516DC}"/>
                  </a:ext>
                </a:extLst>
              </p:cNvPr>
              <p:cNvSpPr txBox="1"/>
              <p:nvPr/>
            </p:nvSpPr>
            <p:spPr>
              <a:xfrm>
                <a:off x="0" y="3188470"/>
                <a:ext cx="7280823" cy="1568635"/>
              </a:xfrm>
              <a:prstGeom prst="rect">
                <a:avLst/>
              </a:prstGeom>
              <a:noFill/>
            </p:spPr>
            <p:txBody>
              <a:bodyPr wrap="square" lIns="0" tIns="0" rIns="0" bIns="0" rtlCol="0">
                <a:spAutoFit/>
              </a:bodyPr>
              <a:lstStyle/>
              <a:p>
                <a:pPr algn="ctr"/>
                <a14:m>
                  <m:oMathPara xmlns:m="http://schemas.openxmlformats.org/officeDocument/2006/math">
                    <m:oMathParaPr>
                      <m:jc m:val="centerGroup"/>
                    </m:oMathParaPr>
                    <m:oMath xmlns:m="http://schemas.openxmlformats.org/officeDocument/2006/math">
                      <m:r>
                        <a:rPr lang="es-MX" sz="2500" b="0" i="0" smtClean="0">
                          <a:latin typeface="Cambria Math" panose="02040503050406030204" pitchFamily="18" charset="0"/>
                        </a:rPr>
                        <m:t>%</m:t>
                      </m:r>
                      <m:r>
                        <m:rPr>
                          <m:sty m:val="p"/>
                        </m:rPr>
                        <a:rPr lang="es-MX" sz="2500" b="0" i="0" smtClean="0">
                          <a:latin typeface="Cambria Math" panose="02040503050406030204" pitchFamily="18" charset="0"/>
                        </a:rPr>
                        <m:t>K</m:t>
                      </m:r>
                      <m:r>
                        <a:rPr lang="es-MX" sz="2500" b="0" i="0" smtClean="0">
                          <a:latin typeface="Cambria Math" panose="02040503050406030204" pitchFamily="18" charset="0"/>
                        </a:rPr>
                        <m:t>=</m:t>
                      </m:r>
                      <m:f>
                        <m:fPr>
                          <m:ctrlPr>
                            <a:rPr lang="es-MX" sz="2500" i="1" smtClean="0">
                              <a:latin typeface="Cambria Math" panose="02040503050406030204" pitchFamily="18" charset="0"/>
                            </a:rPr>
                          </m:ctrlPr>
                        </m:fPr>
                        <m:num>
                          <m:r>
                            <m:rPr>
                              <m:sty m:val="p"/>
                            </m:rPr>
                            <a:rPr lang="es-MX" sz="2500" b="0" i="0" smtClean="0">
                              <a:latin typeface="Cambria Math" panose="02040503050406030204" pitchFamily="18" charset="0"/>
                            </a:rPr>
                            <m:t>Cierre</m:t>
                          </m:r>
                          <m:r>
                            <a:rPr lang="es-MX" sz="2500" b="0" i="0" smtClean="0">
                              <a:latin typeface="Cambria Math" panose="02040503050406030204" pitchFamily="18" charset="0"/>
                            </a:rPr>
                            <m:t> </m:t>
                          </m:r>
                          <m:r>
                            <m:rPr>
                              <m:sty m:val="p"/>
                            </m:rPr>
                            <a:rPr lang="es-MX" sz="2500" b="0" i="0" smtClean="0">
                              <a:latin typeface="Cambria Math" panose="02040503050406030204" pitchFamily="18" charset="0"/>
                            </a:rPr>
                            <m:t>actual</m:t>
                          </m:r>
                          <m:r>
                            <a:rPr lang="es-MX" sz="2500" b="0" i="0" smtClean="0">
                              <a:latin typeface="Cambria Math" panose="02040503050406030204" pitchFamily="18" charset="0"/>
                            </a:rPr>
                            <m:t>−</m:t>
                          </m:r>
                          <m:r>
                            <m:rPr>
                              <m:sty m:val="p"/>
                            </m:rPr>
                            <a:rPr lang="es-MX" sz="2500" b="0" i="0" smtClean="0">
                              <a:latin typeface="Cambria Math" panose="02040503050406030204" pitchFamily="18" charset="0"/>
                            </a:rPr>
                            <m:t>M</m:t>
                          </m:r>
                          <m:r>
                            <a:rPr lang="es-MX" sz="2500" b="0" i="0" smtClean="0">
                              <a:latin typeface="Cambria Math" panose="02040503050406030204" pitchFamily="18" charset="0"/>
                            </a:rPr>
                            <m:t>í</m:t>
                          </m:r>
                          <m:r>
                            <m:rPr>
                              <m:sty m:val="p"/>
                            </m:rPr>
                            <a:rPr lang="es-MX" sz="2500" b="0" i="0" smtClean="0">
                              <a:latin typeface="Cambria Math" panose="02040503050406030204" pitchFamily="18" charset="0"/>
                            </a:rPr>
                            <m:t>nimo</m:t>
                          </m:r>
                          <m:r>
                            <a:rPr lang="es-MX" sz="2500" b="0" i="0" smtClean="0">
                              <a:latin typeface="Cambria Math" panose="02040503050406030204" pitchFamily="18" charset="0"/>
                            </a:rPr>
                            <m:t> </m:t>
                          </m:r>
                          <m:r>
                            <m:rPr>
                              <m:sty m:val="p"/>
                            </m:rPr>
                            <a:rPr lang="es-MX" sz="2500" b="0" i="0" smtClean="0">
                              <a:latin typeface="Cambria Math" panose="02040503050406030204" pitchFamily="18" charset="0"/>
                            </a:rPr>
                            <m:t>m</m:t>
                          </m:r>
                          <m:r>
                            <a:rPr lang="es-MX" sz="2500" b="0" i="0" smtClean="0">
                              <a:latin typeface="Cambria Math" panose="02040503050406030204" pitchFamily="18" charset="0"/>
                            </a:rPr>
                            <m:t>á</m:t>
                          </m:r>
                          <m:r>
                            <m:rPr>
                              <m:sty m:val="p"/>
                            </m:rPr>
                            <a:rPr lang="es-MX" sz="2500" b="0" i="0" smtClean="0">
                              <a:latin typeface="Cambria Math" panose="02040503050406030204" pitchFamily="18" charset="0"/>
                            </a:rPr>
                            <m:t>s</m:t>
                          </m:r>
                          <m:r>
                            <a:rPr lang="es-MX" sz="2500" b="0" i="0" smtClean="0">
                              <a:latin typeface="Cambria Math" panose="02040503050406030204" pitchFamily="18" charset="0"/>
                            </a:rPr>
                            <m:t> </m:t>
                          </m:r>
                          <m:r>
                            <m:rPr>
                              <m:sty m:val="p"/>
                            </m:rPr>
                            <a:rPr lang="es-MX" sz="2500" b="0" i="0" smtClean="0">
                              <a:latin typeface="Cambria Math" panose="02040503050406030204" pitchFamily="18" charset="0"/>
                            </a:rPr>
                            <m:t>bajo</m:t>
                          </m:r>
                        </m:num>
                        <m:den>
                          <m:r>
                            <m:rPr>
                              <m:sty m:val="p"/>
                            </m:rPr>
                            <a:rPr lang="es-MX" sz="2500" b="0" i="0" smtClean="0">
                              <a:latin typeface="Cambria Math" panose="02040503050406030204" pitchFamily="18" charset="0"/>
                            </a:rPr>
                            <m:t>M</m:t>
                          </m:r>
                          <m:r>
                            <a:rPr lang="es-MX" sz="2500" b="0" i="0" smtClean="0">
                              <a:latin typeface="Cambria Math" panose="02040503050406030204" pitchFamily="18" charset="0"/>
                            </a:rPr>
                            <m:t>á</m:t>
                          </m:r>
                          <m:r>
                            <m:rPr>
                              <m:sty m:val="p"/>
                            </m:rPr>
                            <a:rPr lang="es-MX" sz="2500" b="0" i="0" smtClean="0">
                              <a:latin typeface="Cambria Math" panose="02040503050406030204" pitchFamily="18" charset="0"/>
                            </a:rPr>
                            <m:t>ximo</m:t>
                          </m:r>
                          <m:r>
                            <a:rPr lang="es-MX" sz="2500" b="0" i="0" smtClean="0">
                              <a:latin typeface="Cambria Math" panose="02040503050406030204" pitchFamily="18" charset="0"/>
                            </a:rPr>
                            <m:t> </m:t>
                          </m:r>
                          <m:r>
                            <m:rPr>
                              <m:sty m:val="p"/>
                            </m:rPr>
                            <a:rPr lang="es-MX" sz="2500" b="0" i="0" smtClean="0">
                              <a:latin typeface="Cambria Math" panose="02040503050406030204" pitchFamily="18" charset="0"/>
                            </a:rPr>
                            <m:t>m</m:t>
                          </m:r>
                          <m:r>
                            <a:rPr lang="es-MX" sz="2500" b="0" i="0" smtClean="0">
                              <a:latin typeface="Cambria Math" panose="02040503050406030204" pitchFamily="18" charset="0"/>
                            </a:rPr>
                            <m:t>á</m:t>
                          </m:r>
                          <m:r>
                            <m:rPr>
                              <m:sty m:val="p"/>
                            </m:rPr>
                            <a:rPr lang="es-MX" sz="2500" b="0" i="0" smtClean="0">
                              <a:latin typeface="Cambria Math" panose="02040503050406030204" pitchFamily="18" charset="0"/>
                            </a:rPr>
                            <m:t>s</m:t>
                          </m:r>
                          <m:r>
                            <a:rPr lang="es-MX" sz="2500" b="0" i="0" smtClean="0">
                              <a:latin typeface="Cambria Math" panose="02040503050406030204" pitchFamily="18" charset="0"/>
                            </a:rPr>
                            <m:t> </m:t>
                          </m:r>
                          <m:r>
                            <m:rPr>
                              <m:sty m:val="p"/>
                            </m:rPr>
                            <a:rPr lang="es-MX" sz="2500" b="0" i="0" smtClean="0">
                              <a:latin typeface="Cambria Math" panose="02040503050406030204" pitchFamily="18" charset="0"/>
                            </a:rPr>
                            <m:t>alto</m:t>
                          </m:r>
                          <m:r>
                            <a:rPr lang="es-MX" sz="2500" b="0" i="0" smtClean="0">
                              <a:latin typeface="Cambria Math" panose="02040503050406030204" pitchFamily="18" charset="0"/>
                            </a:rPr>
                            <m:t> −</m:t>
                          </m:r>
                          <m:r>
                            <m:rPr>
                              <m:sty m:val="p"/>
                            </m:rPr>
                            <a:rPr lang="es-MX" sz="2500" b="0" i="0" smtClean="0">
                              <a:latin typeface="Cambria Math" panose="02040503050406030204" pitchFamily="18" charset="0"/>
                            </a:rPr>
                            <m:t>M</m:t>
                          </m:r>
                          <m:r>
                            <a:rPr lang="es-MX" sz="2500" b="0" i="0" smtClean="0">
                              <a:latin typeface="Cambria Math" panose="02040503050406030204" pitchFamily="18" charset="0"/>
                            </a:rPr>
                            <m:t>í</m:t>
                          </m:r>
                          <m:r>
                            <m:rPr>
                              <m:sty m:val="p"/>
                            </m:rPr>
                            <a:rPr lang="es-MX" sz="2500" b="0" i="0" smtClean="0">
                              <a:latin typeface="Cambria Math" panose="02040503050406030204" pitchFamily="18" charset="0"/>
                            </a:rPr>
                            <m:t>nimo</m:t>
                          </m:r>
                          <m:r>
                            <a:rPr lang="es-MX" sz="2500" b="0" i="0" smtClean="0">
                              <a:latin typeface="Cambria Math" panose="02040503050406030204" pitchFamily="18" charset="0"/>
                            </a:rPr>
                            <m:t> </m:t>
                          </m:r>
                          <m:r>
                            <m:rPr>
                              <m:sty m:val="p"/>
                            </m:rPr>
                            <a:rPr lang="es-MX" sz="2500" b="0" i="0" smtClean="0">
                              <a:latin typeface="Cambria Math" panose="02040503050406030204" pitchFamily="18" charset="0"/>
                            </a:rPr>
                            <m:t>m</m:t>
                          </m:r>
                          <m:r>
                            <a:rPr lang="es-MX" sz="2500" b="0" i="0" smtClean="0">
                              <a:latin typeface="Cambria Math" panose="02040503050406030204" pitchFamily="18" charset="0"/>
                            </a:rPr>
                            <m:t>á</m:t>
                          </m:r>
                          <m:r>
                            <m:rPr>
                              <m:sty m:val="p"/>
                            </m:rPr>
                            <a:rPr lang="es-MX" sz="2500" b="0" i="0" smtClean="0">
                              <a:latin typeface="Cambria Math" panose="02040503050406030204" pitchFamily="18" charset="0"/>
                            </a:rPr>
                            <m:t>s</m:t>
                          </m:r>
                          <m:r>
                            <a:rPr lang="es-MX" sz="2500" b="0" i="0" smtClean="0">
                              <a:latin typeface="Cambria Math" panose="02040503050406030204" pitchFamily="18" charset="0"/>
                            </a:rPr>
                            <m:t> </m:t>
                          </m:r>
                          <m:r>
                            <m:rPr>
                              <m:sty m:val="p"/>
                            </m:rPr>
                            <a:rPr lang="es-MX" sz="2500" b="0" i="0" smtClean="0">
                              <a:latin typeface="Cambria Math" panose="02040503050406030204" pitchFamily="18" charset="0"/>
                            </a:rPr>
                            <m:t>bajo</m:t>
                          </m:r>
                        </m:den>
                      </m:f>
                    </m:oMath>
                  </m:oMathPara>
                </a14:m>
                <a:endParaRPr lang="es-MX" sz="2500" dirty="0">
                  <a:latin typeface="Muli Regular" panose="020B0604020202020204" charset="0"/>
                </a:endParaRPr>
              </a:p>
              <a:p>
                <a:pPr algn="ctr"/>
                <a:endParaRPr lang="es-MX" sz="2500" dirty="0">
                  <a:latin typeface="Muli Regular" panose="020B0604020202020204" charset="0"/>
                </a:endParaRPr>
              </a:p>
              <a:p>
                <a:pPr algn="ctr"/>
                <a:r>
                  <a:rPr lang="es-MX" sz="2500" dirty="0">
                    <a:latin typeface="Muli Regular" panose="020B0604020202020204" charset="0"/>
                  </a:rPr>
                  <a:t>%D = MMS(%K) de periodo n</a:t>
                </a:r>
              </a:p>
            </p:txBody>
          </p:sp>
        </mc:Choice>
        <mc:Fallback xmlns="">
          <p:sp>
            <p:nvSpPr>
              <p:cNvPr id="25" name="CuadroTexto 24">
                <a:extLst>
                  <a:ext uri="{FF2B5EF4-FFF2-40B4-BE49-F238E27FC236}">
                    <a16:creationId xmlns:a16="http://schemas.microsoft.com/office/drawing/2014/main" id="{31F6975A-15CB-4128-8207-E909061516DC}"/>
                  </a:ext>
                </a:extLst>
              </p:cNvPr>
              <p:cNvSpPr txBox="1">
                <a:spLocks noRot="1" noChangeAspect="1" noMove="1" noResize="1" noEditPoints="1" noAdjustHandles="1" noChangeArrowheads="1" noChangeShapeType="1" noTextEdit="1"/>
              </p:cNvSpPr>
              <p:nvPr/>
            </p:nvSpPr>
            <p:spPr>
              <a:xfrm>
                <a:off x="0" y="3188470"/>
                <a:ext cx="7280823" cy="1568635"/>
              </a:xfrm>
              <a:prstGeom prst="rect">
                <a:avLst/>
              </a:prstGeom>
              <a:blipFill>
                <a:blip r:embed="rId4"/>
                <a:stretch>
                  <a:fillRect b="-11284"/>
                </a:stretch>
              </a:blipFill>
            </p:spPr>
            <p:txBody>
              <a:bodyPr/>
              <a:lstStyle/>
              <a:p>
                <a:r>
                  <a:rPr lang="es-MX">
                    <a:noFill/>
                  </a:rPr>
                  <a:t> </a:t>
                </a:r>
              </a:p>
            </p:txBody>
          </p:sp>
        </mc:Fallback>
      </mc:AlternateContent>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48CD"/>
        </a:solidFill>
        <a:effectLst/>
      </p:bgPr>
    </p:bg>
    <p:spTree>
      <p:nvGrpSpPr>
        <p:cNvPr id="1" name=""/>
        <p:cNvGrpSpPr/>
        <p:nvPr/>
      </p:nvGrpSpPr>
      <p:grpSpPr>
        <a:xfrm>
          <a:off x="0" y="0"/>
          <a:ext cx="0" cy="0"/>
          <a:chOff x="0" y="0"/>
          <a:chExt cx="0" cy="0"/>
        </a:xfrm>
      </p:grpSpPr>
      <p:sp>
        <p:nvSpPr>
          <p:cNvPr id="2" name="TextBox 2"/>
          <p:cNvSpPr txBox="1"/>
          <p:nvPr/>
        </p:nvSpPr>
        <p:spPr>
          <a:xfrm>
            <a:off x="1028700" y="782088"/>
            <a:ext cx="6375767" cy="1021131"/>
          </a:xfrm>
          <a:prstGeom prst="rect">
            <a:avLst/>
          </a:prstGeom>
        </p:spPr>
        <p:txBody>
          <a:bodyPr lIns="0" tIns="0" rIns="0" bIns="0" rtlCol="0" anchor="t">
            <a:spAutoFit/>
          </a:bodyPr>
          <a:lstStyle/>
          <a:p>
            <a:pPr>
              <a:lnSpc>
                <a:spcPts val="7920"/>
              </a:lnSpc>
            </a:pPr>
            <a:r>
              <a:rPr lang="en-US" sz="7200" spc="-72">
                <a:solidFill>
                  <a:srgbClr val="FFFFFF"/>
                </a:solidFill>
                <a:latin typeface="Muli Bold"/>
              </a:rPr>
              <a:t>Ejemplo</a:t>
            </a:r>
          </a:p>
        </p:txBody>
      </p:sp>
      <mc:AlternateContent xmlns:mc="http://schemas.openxmlformats.org/markup-compatibility/2006" xmlns:a14="http://schemas.microsoft.com/office/drawing/2010/main">
        <mc:Choice Requires="a14">
          <p:sp>
            <p:nvSpPr>
              <p:cNvPr id="3" name="TextBox 3"/>
              <p:cNvSpPr txBox="1"/>
              <p:nvPr/>
            </p:nvSpPr>
            <p:spPr>
              <a:xfrm>
                <a:off x="1028700" y="2432573"/>
                <a:ext cx="8344454" cy="6015429"/>
              </a:xfrm>
              <a:prstGeom prst="rect">
                <a:avLst/>
              </a:prstGeom>
            </p:spPr>
            <p:txBody>
              <a:bodyPr lIns="0" tIns="0" rIns="0" bIns="0" rtlCol="0" anchor="t">
                <a:spAutoFit/>
              </a:bodyPr>
              <a:lstStyle/>
              <a:p>
                <a:pPr algn="just">
                  <a:lnSpc>
                    <a:spcPts val="4259"/>
                  </a:lnSpc>
                </a:pPr>
                <a:r>
                  <a:rPr lang="en-US" sz="3000" dirty="0">
                    <a:solidFill>
                      <a:srgbClr val="FFFFFF"/>
                    </a:solidFill>
                    <a:latin typeface="Muli Regular"/>
                  </a:rPr>
                  <a:t>El </a:t>
                </a:r>
                <a:r>
                  <a:rPr lang="en-US" sz="3000" dirty="0" err="1">
                    <a:solidFill>
                      <a:srgbClr val="FFFFFF"/>
                    </a:solidFill>
                    <a:latin typeface="Muli Regular"/>
                  </a:rPr>
                  <a:t>oscilador</a:t>
                </a:r>
                <a:r>
                  <a:rPr lang="en-US" sz="3000" dirty="0">
                    <a:solidFill>
                      <a:srgbClr val="FFFFFF"/>
                    </a:solidFill>
                    <a:latin typeface="Muli Regular"/>
                  </a:rPr>
                  <a:t> </a:t>
                </a:r>
                <a:r>
                  <a:rPr lang="en-US" sz="3000" dirty="0" err="1">
                    <a:solidFill>
                      <a:srgbClr val="FFFFFF"/>
                    </a:solidFill>
                    <a:latin typeface="Muli Regular"/>
                  </a:rPr>
                  <a:t>estocástico</a:t>
                </a:r>
                <a:r>
                  <a:rPr lang="en-US" sz="3000" dirty="0">
                    <a:solidFill>
                      <a:srgbClr val="FFFFFF"/>
                    </a:solidFill>
                    <a:latin typeface="Muli Regular"/>
                  </a:rPr>
                  <a:t> </a:t>
                </a:r>
                <a:r>
                  <a:rPr lang="en-US" sz="3000" dirty="0" err="1">
                    <a:solidFill>
                      <a:srgbClr val="FFFFFF"/>
                    </a:solidFill>
                    <a:latin typeface="Muli Regular"/>
                  </a:rPr>
                  <a:t>mide</a:t>
                </a:r>
                <a:r>
                  <a:rPr lang="en-US" sz="3000" dirty="0">
                    <a:solidFill>
                      <a:srgbClr val="FFFFFF"/>
                    </a:solidFill>
                    <a:latin typeface="Muli Regular"/>
                  </a:rPr>
                  <a:t> el </a:t>
                </a:r>
                <a:r>
                  <a:rPr lang="en-US" sz="3000" dirty="0" err="1">
                    <a:solidFill>
                      <a:srgbClr val="FFFFFF"/>
                    </a:solidFill>
                    <a:latin typeface="Muli Regular"/>
                  </a:rPr>
                  <a:t>nivel</a:t>
                </a:r>
                <a:r>
                  <a:rPr lang="en-US" sz="3000" dirty="0">
                    <a:solidFill>
                      <a:srgbClr val="FFFFFF"/>
                    </a:solidFill>
                    <a:latin typeface="Muli Regular"/>
                  </a:rPr>
                  <a:t> del </a:t>
                </a:r>
                <a:r>
                  <a:rPr lang="en-US" sz="3000" dirty="0" err="1">
                    <a:solidFill>
                      <a:srgbClr val="FFFFFF"/>
                    </a:solidFill>
                    <a:latin typeface="Muli Regular"/>
                  </a:rPr>
                  <a:t>cierre</a:t>
                </a:r>
                <a:r>
                  <a:rPr lang="en-US" sz="3000" dirty="0">
                    <a:solidFill>
                      <a:srgbClr val="FFFFFF"/>
                    </a:solidFill>
                    <a:latin typeface="Muli Regular"/>
                  </a:rPr>
                  <a:t> con </a:t>
                </a:r>
                <a:r>
                  <a:rPr lang="en-US" sz="3000" dirty="0" err="1">
                    <a:solidFill>
                      <a:srgbClr val="FFFFFF"/>
                    </a:solidFill>
                    <a:latin typeface="Muli Regular"/>
                  </a:rPr>
                  <a:t>respecto</a:t>
                </a:r>
                <a:r>
                  <a:rPr lang="en-US" sz="3000" dirty="0">
                    <a:solidFill>
                      <a:srgbClr val="FFFFFF"/>
                    </a:solidFill>
                    <a:latin typeface="Muli Regular"/>
                  </a:rPr>
                  <a:t> al </a:t>
                </a:r>
                <a:r>
                  <a:rPr lang="en-US" sz="3000" dirty="0" err="1">
                    <a:solidFill>
                      <a:srgbClr val="FFFFFF"/>
                    </a:solidFill>
                    <a:latin typeface="Muli Regular"/>
                  </a:rPr>
                  <a:t>rango</a:t>
                </a:r>
                <a:r>
                  <a:rPr lang="en-US" sz="3000" dirty="0">
                    <a:solidFill>
                      <a:srgbClr val="FFFFFF"/>
                    </a:solidFill>
                    <a:latin typeface="Muli Regular"/>
                  </a:rPr>
                  <a:t> </a:t>
                </a:r>
                <a:r>
                  <a:rPr lang="en-US" sz="3000" dirty="0">
                    <a:solidFill>
                      <a:srgbClr val="FFFFFF"/>
                    </a:solidFill>
                    <a:latin typeface="Arimo"/>
                  </a:rPr>
                  <a:t>entre el </a:t>
                </a:r>
                <a:r>
                  <a:rPr lang="en-US" sz="3000" dirty="0" err="1">
                    <a:solidFill>
                      <a:srgbClr val="FFFFFF"/>
                    </a:solidFill>
                    <a:latin typeface="Arimo"/>
                  </a:rPr>
                  <a:t>máximo</a:t>
                </a:r>
                <a:r>
                  <a:rPr lang="en-US" sz="3000" dirty="0">
                    <a:solidFill>
                      <a:srgbClr val="FFFFFF"/>
                    </a:solidFill>
                    <a:latin typeface="Arimo"/>
                  </a:rPr>
                  <a:t> y el </a:t>
                </a:r>
                <a:r>
                  <a:rPr lang="en-US" sz="3000" dirty="0" err="1">
                    <a:solidFill>
                      <a:srgbClr val="FFFFFF"/>
                    </a:solidFill>
                    <a:latin typeface="Arimo"/>
                  </a:rPr>
                  <a:t>mínimo</a:t>
                </a:r>
                <a:r>
                  <a:rPr lang="en-US" sz="3000" dirty="0">
                    <a:solidFill>
                      <a:srgbClr val="FFFFFF"/>
                    </a:solidFill>
                    <a:latin typeface="Arimo"/>
                  </a:rPr>
                  <a:t> </a:t>
                </a:r>
                <a:r>
                  <a:rPr lang="en-US" sz="3000" dirty="0" err="1">
                    <a:solidFill>
                      <a:srgbClr val="FFFFFF"/>
                    </a:solidFill>
                    <a:latin typeface="Arimo"/>
                  </a:rPr>
                  <a:t>durante</a:t>
                </a:r>
                <a:r>
                  <a:rPr lang="en-US" sz="3000" dirty="0">
                    <a:solidFill>
                      <a:srgbClr val="FFFFFF"/>
                    </a:solidFill>
                    <a:latin typeface="Arimo"/>
                  </a:rPr>
                  <a:t> un </a:t>
                </a:r>
                <a:r>
                  <a:rPr lang="en-US" sz="3000" dirty="0" err="1">
                    <a:solidFill>
                      <a:srgbClr val="FFFFFF"/>
                    </a:solidFill>
                    <a:latin typeface="Arimo"/>
                  </a:rPr>
                  <a:t>periodo</a:t>
                </a:r>
                <a:r>
                  <a:rPr lang="en-US" sz="3000" dirty="0">
                    <a:solidFill>
                      <a:srgbClr val="FFFFFF"/>
                    </a:solidFill>
                    <a:latin typeface="Arimo"/>
                  </a:rPr>
                  <a:t> de </a:t>
                </a:r>
                <a:r>
                  <a:rPr lang="en-US" sz="3000" dirty="0" err="1">
                    <a:solidFill>
                      <a:srgbClr val="FFFFFF"/>
                    </a:solidFill>
                    <a:latin typeface="Arimo"/>
                  </a:rPr>
                  <a:t>tiempo</a:t>
                </a:r>
                <a:r>
                  <a:rPr lang="en-US" sz="3000" dirty="0">
                    <a:solidFill>
                      <a:srgbClr val="FFFFFF"/>
                    </a:solidFill>
                    <a:latin typeface="Arimo"/>
                  </a:rPr>
                  <a:t> </a:t>
                </a:r>
                <a:r>
                  <a:rPr lang="en-US" sz="3000" dirty="0" err="1">
                    <a:solidFill>
                      <a:srgbClr val="FFFFFF"/>
                    </a:solidFill>
                    <a:latin typeface="Arimo"/>
                  </a:rPr>
                  <a:t>determinado</a:t>
                </a:r>
                <a:r>
                  <a:rPr lang="en-US" sz="3000" dirty="0">
                    <a:solidFill>
                      <a:srgbClr val="FFFFFF"/>
                    </a:solidFill>
                    <a:latin typeface="Arimo"/>
                  </a:rPr>
                  <a:t>. </a:t>
                </a:r>
              </a:p>
              <a:p>
                <a:pPr algn="just">
                  <a:lnSpc>
                    <a:spcPts val="4259"/>
                  </a:lnSpc>
                </a:pPr>
                <a:r>
                  <a:rPr lang="en-US" sz="3000" dirty="0" err="1">
                    <a:solidFill>
                      <a:srgbClr val="FFFFFF"/>
                    </a:solidFill>
                    <a:latin typeface="Muli Regular"/>
                  </a:rPr>
                  <a:t>Ejemplo</a:t>
                </a:r>
                <a:r>
                  <a:rPr lang="en-US" sz="3000" dirty="0">
                    <a:solidFill>
                      <a:srgbClr val="FFFFFF"/>
                    </a:solidFill>
                    <a:latin typeface="Muli Regular"/>
                  </a:rPr>
                  <a:t>:</a:t>
                </a:r>
              </a:p>
              <a:p>
                <a:pPr marL="647700" lvl="1" indent="-323850" algn="just">
                  <a:lnSpc>
                    <a:spcPts val="4259"/>
                  </a:lnSpc>
                  <a:buFont typeface="Arial"/>
                  <a:buChar char="•"/>
                </a:pPr>
                <a:r>
                  <a:rPr lang="en-US" sz="3000" dirty="0" err="1">
                    <a:solidFill>
                      <a:srgbClr val="FFFFFF"/>
                    </a:solidFill>
                    <a:latin typeface="Muli Regular"/>
                  </a:rPr>
                  <a:t>M</a:t>
                </a:r>
                <a:r>
                  <a:rPr lang="en-US" sz="3000" dirty="0" err="1">
                    <a:solidFill>
                      <a:srgbClr val="FFFFFF"/>
                    </a:solidFill>
                    <a:latin typeface="Arimo"/>
                  </a:rPr>
                  <a:t>áximo</a:t>
                </a:r>
                <a:r>
                  <a:rPr lang="en-US" sz="3000" dirty="0">
                    <a:solidFill>
                      <a:srgbClr val="FFFFFF"/>
                    </a:solidFill>
                    <a:latin typeface="Arimo"/>
                  </a:rPr>
                  <a:t> </a:t>
                </a:r>
                <a:r>
                  <a:rPr lang="en-US" sz="3000" dirty="0" err="1">
                    <a:solidFill>
                      <a:srgbClr val="FFFFFF"/>
                    </a:solidFill>
                    <a:latin typeface="Arimo"/>
                  </a:rPr>
                  <a:t>más</a:t>
                </a:r>
                <a:r>
                  <a:rPr lang="en-US" sz="3000" dirty="0">
                    <a:solidFill>
                      <a:srgbClr val="FFFFFF"/>
                    </a:solidFill>
                    <a:latin typeface="Arimo"/>
                  </a:rPr>
                  <a:t> alto = 110</a:t>
                </a:r>
              </a:p>
              <a:p>
                <a:pPr marL="647700" lvl="1" indent="-323850" algn="just">
                  <a:lnSpc>
                    <a:spcPts val="4259"/>
                  </a:lnSpc>
                  <a:buFont typeface="Arial"/>
                  <a:buChar char="•"/>
                </a:pPr>
                <a:r>
                  <a:rPr lang="en-US" sz="3000" dirty="0" err="1">
                    <a:solidFill>
                      <a:srgbClr val="FFFFFF"/>
                    </a:solidFill>
                    <a:latin typeface="Muli Regular"/>
                  </a:rPr>
                  <a:t>M</a:t>
                </a:r>
                <a:r>
                  <a:rPr lang="en-US" sz="3000" dirty="0" err="1">
                    <a:solidFill>
                      <a:srgbClr val="FFFFFF"/>
                    </a:solidFill>
                    <a:latin typeface="Arimo"/>
                  </a:rPr>
                  <a:t>ínimo</a:t>
                </a:r>
                <a:r>
                  <a:rPr lang="en-US" sz="3000" dirty="0">
                    <a:solidFill>
                      <a:srgbClr val="FFFFFF"/>
                    </a:solidFill>
                    <a:latin typeface="Arimo"/>
                  </a:rPr>
                  <a:t>  </a:t>
                </a:r>
                <a:r>
                  <a:rPr lang="en-US" sz="3000" dirty="0" err="1">
                    <a:solidFill>
                      <a:srgbClr val="FFFFFF"/>
                    </a:solidFill>
                    <a:latin typeface="Arimo"/>
                  </a:rPr>
                  <a:t>más</a:t>
                </a:r>
                <a:r>
                  <a:rPr lang="en-US" sz="3000" dirty="0">
                    <a:solidFill>
                      <a:srgbClr val="FFFFFF"/>
                    </a:solidFill>
                    <a:latin typeface="Arimo"/>
                  </a:rPr>
                  <a:t> bajo = 100 </a:t>
                </a:r>
              </a:p>
              <a:p>
                <a:pPr marL="647700" lvl="1" indent="-323850" algn="just">
                  <a:lnSpc>
                    <a:spcPts val="4259"/>
                  </a:lnSpc>
                  <a:buFont typeface="Arial"/>
                  <a:buChar char="•"/>
                </a:pPr>
                <a:r>
                  <a:rPr lang="en-US" sz="3000" dirty="0" err="1">
                    <a:solidFill>
                      <a:srgbClr val="FFFFFF"/>
                    </a:solidFill>
                    <a:latin typeface="Muli Regular"/>
                  </a:rPr>
                  <a:t>P</a:t>
                </a:r>
                <a:r>
                  <a:rPr lang="en-US" sz="3000" dirty="0" err="1">
                    <a:solidFill>
                      <a:srgbClr val="FFFFFF"/>
                    </a:solidFill>
                    <a:latin typeface="Arimo"/>
                  </a:rPr>
                  <a:t>recio</a:t>
                </a:r>
                <a:r>
                  <a:rPr lang="en-US" sz="3000" dirty="0">
                    <a:solidFill>
                      <a:srgbClr val="FFFFFF"/>
                    </a:solidFill>
                    <a:latin typeface="Arimo"/>
                  </a:rPr>
                  <a:t> de </a:t>
                </a:r>
                <a:r>
                  <a:rPr lang="en-US" sz="3000" dirty="0" err="1">
                    <a:solidFill>
                      <a:srgbClr val="FFFFFF"/>
                    </a:solidFill>
                    <a:latin typeface="Arimo"/>
                  </a:rPr>
                  <a:t>cierre</a:t>
                </a:r>
                <a:r>
                  <a:rPr lang="en-US" sz="3000" dirty="0">
                    <a:solidFill>
                      <a:srgbClr val="FFFFFF"/>
                    </a:solidFill>
                    <a:latin typeface="Arimo"/>
                  </a:rPr>
                  <a:t> = 108</a:t>
                </a:r>
              </a:p>
              <a:p>
                <a:pPr algn="just">
                  <a:lnSpc>
                    <a:spcPts val="4259"/>
                  </a:lnSpc>
                </a:pPr>
                <a:endParaRPr lang="en-US" sz="3000" dirty="0">
                  <a:solidFill>
                    <a:srgbClr val="FFFFFF"/>
                  </a:solidFill>
                  <a:latin typeface="Arimo"/>
                </a:endParaRPr>
              </a:p>
              <a:p>
                <a:pPr algn="just">
                  <a:lnSpc>
                    <a:spcPts val="4259"/>
                  </a:lnSpc>
                </a:pPr>
                <a:r>
                  <a:rPr lang="en-US" sz="3000" dirty="0">
                    <a:solidFill>
                      <a:srgbClr val="FFFFFF"/>
                    </a:solidFill>
                    <a:latin typeface="Muli Regular"/>
                  </a:rPr>
                  <a:t>%K = </a:t>
                </a:r>
                <a:r>
                  <a:rPr lang="en-US" sz="3000" dirty="0">
                    <a:solidFill>
                      <a:srgbClr val="FFFFFF"/>
                    </a:solidFill>
                    <a:latin typeface="Arimo"/>
                  </a:rPr>
                  <a:t> </a:t>
                </a:r>
                <a14:m>
                  <m:oMath xmlns:m="http://schemas.openxmlformats.org/officeDocument/2006/math">
                    <m:f>
                      <m:fPr>
                        <m:ctrlPr>
                          <a:rPr lang="en-US" sz="3000" i="1" dirty="0" smtClean="0">
                            <a:solidFill>
                              <a:srgbClr val="FFFFFF"/>
                            </a:solidFill>
                            <a:latin typeface="Cambria Math" panose="02040503050406030204" pitchFamily="18" charset="0"/>
                          </a:rPr>
                        </m:ctrlPr>
                      </m:fPr>
                      <m:num>
                        <m:r>
                          <a:rPr lang="es-MX" sz="3000" b="0" i="1" dirty="0" smtClean="0">
                            <a:solidFill>
                              <a:srgbClr val="FFFFFF"/>
                            </a:solidFill>
                            <a:latin typeface="Cambria Math" panose="02040503050406030204" pitchFamily="18" charset="0"/>
                          </a:rPr>
                          <m:t>108−110</m:t>
                        </m:r>
                      </m:num>
                      <m:den>
                        <m:r>
                          <a:rPr lang="es-MX" sz="3000" b="0" i="1" dirty="0" smtClean="0">
                            <a:solidFill>
                              <a:srgbClr val="FFFFFF"/>
                            </a:solidFill>
                            <a:latin typeface="Cambria Math" panose="02040503050406030204" pitchFamily="18" charset="0"/>
                          </a:rPr>
                          <m:t>110−100</m:t>
                        </m:r>
                      </m:den>
                    </m:f>
                    <m:r>
                      <a:rPr lang="es-MX" sz="3000" b="0" i="1" dirty="0" smtClean="0">
                        <a:solidFill>
                          <a:srgbClr val="FFFFFF"/>
                        </a:solidFill>
                        <a:latin typeface="Cambria Math" panose="02040503050406030204" pitchFamily="18" charset="0"/>
                      </a:rPr>
                      <m:t>∗100</m:t>
                    </m:r>
                  </m:oMath>
                </a14:m>
                <a:r>
                  <a:rPr lang="en-US" sz="3000" dirty="0">
                    <a:solidFill>
                      <a:srgbClr val="FFFFFF"/>
                    </a:solidFill>
                    <a:latin typeface="Arimo"/>
                  </a:rPr>
                  <a:t>=8%</a:t>
                </a:r>
              </a:p>
              <a:p>
                <a:pPr algn="just">
                  <a:lnSpc>
                    <a:spcPts val="4259"/>
                  </a:lnSpc>
                </a:pPr>
                <a:endParaRPr lang="en-US" sz="3000" dirty="0">
                  <a:solidFill>
                    <a:srgbClr val="FFFFFF"/>
                  </a:solidFill>
                  <a:latin typeface="Arimo"/>
                </a:endParaRPr>
              </a:p>
            </p:txBody>
          </p:sp>
        </mc:Choice>
        <mc:Fallback xmlns="">
          <p:sp>
            <p:nvSpPr>
              <p:cNvPr id="3" name="TextBox 3"/>
              <p:cNvSpPr txBox="1">
                <a:spLocks noRot="1" noChangeAspect="1" noMove="1" noResize="1" noEditPoints="1" noAdjustHandles="1" noChangeArrowheads="1" noChangeShapeType="1" noTextEdit="1"/>
              </p:cNvSpPr>
              <p:nvPr/>
            </p:nvSpPr>
            <p:spPr>
              <a:xfrm>
                <a:off x="1028700" y="2432573"/>
                <a:ext cx="8344454" cy="6015429"/>
              </a:xfrm>
              <a:prstGeom prst="rect">
                <a:avLst/>
              </a:prstGeom>
              <a:blipFill>
                <a:blip r:embed="rId2"/>
                <a:stretch>
                  <a:fillRect l="-2849" t="-1317" r="-2776"/>
                </a:stretch>
              </a:blipFill>
            </p:spPr>
            <p:txBody>
              <a:bodyPr/>
              <a:lstStyle/>
              <a:p>
                <a:r>
                  <a:rPr lang="es-MX">
                    <a:noFill/>
                  </a:rPr>
                  <a:t> </a:t>
                </a:r>
              </a:p>
            </p:txBody>
          </p:sp>
        </mc:Fallback>
      </mc:AlternateContent>
      <p:grpSp>
        <p:nvGrpSpPr>
          <p:cNvPr id="4" name="Group 4"/>
          <p:cNvGrpSpPr/>
          <p:nvPr/>
        </p:nvGrpSpPr>
        <p:grpSpPr>
          <a:xfrm>
            <a:off x="10325204" y="2126031"/>
            <a:ext cx="6573939" cy="3280492"/>
            <a:chOff x="0" y="0"/>
            <a:chExt cx="2255036" cy="1125296"/>
          </a:xfrm>
        </p:grpSpPr>
        <p:sp>
          <p:nvSpPr>
            <p:cNvPr id="5" name="Freeform 5"/>
            <p:cNvSpPr/>
            <p:nvPr/>
          </p:nvSpPr>
          <p:spPr>
            <a:xfrm>
              <a:off x="0" y="0"/>
              <a:ext cx="2255037" cy="1125297"/>
            </a:xfrm>
            <a:custGeom>
              <a:avLst/>
              <a:gdLst/>
              <a:ahLst/>
              <a:cxnLst/>
              <a:rect l="l" t="t" r="r" b="b"/>
              <a:pathLst>
                <a:path w="2255037" h="1125297">
                  <a:moveTo>
                    <a:pt x="2130576" y="1125296"/>
                  </a:moveTo>
                  <a:lnTo>
                    <a:pt x="124460" y="1125296"/>
                  </a:lnTo>
                  <a:cubicBezTo>
                    <a:pt x="55880" y="1125296"/>
                    <a:pt x="0" y="1069416"/>
                    <a:pt x="0" y="1000836"/>
                  </a:cubicBezTo>
                  <a:lnTo>
                    <a:pt x="0" y="124460"/>
                  </a:lnTo>
                  <a:cubicBezTo>
                    <a:pt x="0" y="55880"/>
                    <a:pt x="55880" y="0"/>
                    <a:pt x="124460" y="0"/>
                  </a:cubicBezTo>
                  <a:lnTo>
                    <a:pt x="2130577" y="0"/>
                  </a:lnTo>
                  <a:cubicBezTo>
                    <a:pt x="2199156" y="0"/>
                    <a:pt x="2255037" y="55880"/>
                    <a:pt x="2255037" y="124460"/>
                  </a:cubicBezTo>
                  <a:lnTo>
                    <a:pt x="2255037" y="1000836"/>
                  </a:lnTo>
                  <a:cubicBezTo>
                    <a:pt x="2255037" y="1069417"/>
                    <a:pt x="2199156" y="1125297"/>
                    <a:pt x="2130577" y="1125297"/>
                  </a:cubicBezTo>
                  <a:close/>
                </a:path>
              </a:pathLst>
            </a:custGeom>
            <a:solidFill>
              <a:srgbClr val="75C7FB"/>
            </a:solidFill>
          </p:spPr>
        </p:sp>
      </p:grpSp>
      <p:pic>
        <p:nvPicPr>
          <p:cNvPr id="6" name="Picture 6"/>
          <p:cNvPicPr>
            <a:picLocks noChangeAspect="1"/>
          </p:cNvPicPr>
          <p:nvPr/>
        </p:nvPicPr>
        <p:blipFill>
          <a:blip r:embed="rId3"/>
          <a:srcRect/>
          <a:stretch>
            <a:fillRect/>
          </a:stretch>
        </p:blipFill>
        <p:spPr>
          <a:xfrm>
            <a:off x="10325204" y="1028700"/>
            <a:ext cx="1978908" cy="1840384"/>
          </a:xfrm>
          <a:prstGeom prst="rect">
            <a:avLst/>
          </a:prstGeom>
        </p:spPr>
      </p:pic>
      <p:pic>
        <p:nvPicPr>
          <p:cNvPr id="7" name="Picture 7"/>
          <p:cNvPicPr>
            <a:picLocks noChangeAspect="1"/>
          </p:cNvPicPr>
          <p:nvPr/>
        </p:nvPicPr>
        <p:blipFill>
          <a:blip r:embed="rId3"/>
          <a:srcRect/>
          <a:stretch>
            <a:fillRect/>
          </a:stretch>
        </p:blipFill>
        <p:spPr>
          <a:xfrm>
            <a:off x="14920235" y="7417916"/>
            <a:ext cx="1978908" cy="1840384"/>
          </a:xfrm>
          <a:prstGeom prst="rect">
            <a:avLst/>
          </a:prstGeom>
        </p:spPr>
      </p:pic>
      <p:pic>
        <p:nvPicPr>
          <p:cNvPr id="8" name="Picture 8"/>
          <p:cNvPicPr>
            <a:picLocks noChangeAspect="1"/>
          </p:cNvPicPr>
          <p:nvPr/>
        </p:nvPicPr>
        <p:blipFill>
          <a:blip r:embed="rId4"/>
          <a:srcRect/>
          <a:stretch>
            <a:fillRect/>
          </a:stretch>
        </p:blipFill>
        <p:spPr>
          <a:xfrm>
            <a:off x="10574492" y="3174529"/>
            <a:ext cx="218527" cy="218527"/>
          </a:xfrm>
          <a:prstGeom prst="rect">
            <a:avLst/>
          </a:prstGeom>
        </p:spPr>
      </p:pic>
      <p:pic>
        <p:nvPicPr>
          <p:cNvPr id="9" name="Picture 9"/>
          <p:cNvPicPr>
            <a:picLocks noChangeAspect="1"/>
          </p:cNvPicPr>
          <p:nvPr/>
        </p:nvPicPr>
        <p:blipFill>
          <a:blip r:embed="rId4"/>
          <a:srcRect/>
          <a:stretch>
            <a:fillRect/>
          </a:stretch>
        </p:blipFill>
        <p:spPr>
          <a:xfrm>
            <a:off x="15617688" y="4226775"/>
            <a:ext cx="160064" cy="160064"/>
          </a:xfrm>
          <a:prstGeom prst="rect">
            <a:avLst/>
          </a:prstGeom>
        </p:spPr>
      </p:pic>
      <p:pic>
        <p:nvPicPr>
          <p:cNvPr id="10" name="Picture 10"/>
          <p:cNvPicPr>
            <a:picLocks noChangeAspect="1"/>
          </p:cNvPicPr>
          <p:nvPr/>
        </p:nvPicPr>
        <p:blipFill>
          <a:blip r:embed="rId5"/>
          <a:srcRect/>
          <a:stretch>
            <a:fillRect/>
          </a:stretch>
        </p:blipFill>
        <p:spPr>
          <a:xfrm>
            <a:off x="12027106" y="802450"/>
            <a:ext cx="4872036" cy="4604074"/>
          </a:xfrm>
          <a:prstGeom prst="rect">
            <a:avLst/>
          </a:prstGeom>
        </p:spPr>
      </p:pic>
      <p:grpSp>
        <p:nvGrpSpPr>
          <p:cNvPr id="11" name="Group 11"/>
          <p:cNvGrpSpPr/>
          <p:nvPr/>
        </p:nvGrpSpPr>
        <p:grpSpPr>
          <a:xfrm rot="-10800000">
            <a:off x="16538985" y="8537985"/>
            <a:ext cx="720315" cy="720315"/>
            <a:chOff x="0" y="0"/>
            <a:chExt cx="960421" cy="960421"/>
          </a:xfrm>
        </p:grpSpPr>
        <p:pic>
          <p:nvPicPr>
            <p:cNvPr id="12" name="Picture 12"/>
            <p:cNvPicPr>
              <a:picLocks noChangeAspect="1"/>
            </p:cNvPicPr>
            <p:nvPr/>
          </p:nvPicPr>
          <p:blipFill>
            <a:blip r:embed="rId6"/>
            <a:srcRect/>
            <a:stretch>
              <a:fillRect/>
            </a:stretch>
          </p:blipFill>
          <p:spPr>
            <a:xfrm rot="-10800000">
              <a:off x="0" y="0"/>
              <a:ext cx="960421" cy="960421"/>
            </a:xfrm>
            <a:prstGeom prst="rect">
              <a:avLst/>
            </a:prstGeom>
          </p:spPr>
        </p:pic>
        <p:pic>
          <p:nvPicPr>
            <p:cNvPr id="13" name="Picture 13"/>
            <p:cNvPicPr>
              <a:picLocks noChangeAspect="1"/>
            </p:cNvPicPr>
            <p:nvPr/>
          </p:nvPicPr>
          <p:blipFill>
            <a:blip r:embed="rId7"/>
            <a:srcRect/>
            <a:stretch>
              <a:fillRect/>
            </a:stretch>
          </p:blipFill>
          <p:spPr>
            <a:xfrm>
              <a:off x="234750" y="234750"/>
              <a:ext cx="490920" cy="490920"/>
            </a:xfrm>
            <a:prstGeom prst="rect">
              <a:avLst/>
            </a:prstGeom>
          </p:spPr>
        </p:pic>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48CD"/>
        </a:solidFill>
        <a:effectLst/>
      </p:bgPr>
    </p:bg>
    <p:spTree>
      <p:nvGrpSpPr>
        <p:cNvPr id="1" name=""/>
        <p:cNvGrpSpPr/>
        <p:nvPr/>
      </p:nvGrpSpPr>
      <p:grpSpPr>
        <a:xfrm>
          <a:off x="0" y="0"/>
          <a:ext cx="0" cy="0"/>
          <a:chOff x="0" y="0"/>
          <a:chExt cx="0" cy="0"/>
        </a:xfrm>
      </p:grpSpPr>
      <p:grpSp>
        <p:nvGrpSpPr>
          <p:cNvPr id="2" name="Group 2"/>
          <p:cNvGrpSpPr/>
          <p:nvPr/>
        </p:nvGrpSpPr>
        <p:grpSpPr>
          <a:xfrm>
            <a:off x="1028700" y="829498"/>
            <a:ext cx="14733707" cy="8230183"/>
            <a:chOff x="0" y="0"/>
            <a:chExt cx="6091549" cy="3402712"/>
          </a:xfrm>
        </p:grpSpPr>
        <p:sp>
          <p:nvSpPr>
            <p:cNvPr id="3" name="Freeform 3"/>
            <p:cNvSpPr/>
            <p:nvPr/>
          </p:nvSpPr>
          <p:spPr>
            <a:xfrm>
              <a:off x="0" y="0"/>
              <a:ext cx="6091549" cy="3402712"/>
            </a:xfrm>
            <a:custGeom>
              <a:avLst/>
              <a:gdLst/>
              <a:ahLst/>
              <a:cxnLst/>
              <a:rect l="l" t="t" r="r" b="b"/>
              <a:pathLst>
                <a:path w="6091549" h="3402712">
                  <a:moveTo>
                    <a:pt x="5967089" y="3402712"/>
                  </a:moveTo>
                  <a:lnTo>
                    <a:pt x="124460" y="3402712"/>
                  </a:lnTo>
                  <a:cubicBezTo>
                    <a:pt x="55880" y="3402712"/>
                    <a:pt x="0" y="3346832"/>
                    <a:pt x="0" y="3278252"/>
                  </a:cubicBezTo>
                  <a:lnTo>
                    <a:pt x="0" y="124460"/>
                  </a:lnTo>
                  <a:cubicBezTo>
                    <a:pt x="0" y="55880"/>
                    <a:pt x="55880" y="0"/>
                    <a:pt x="124460" y="0"/>
                  </a:cubicBezTo>
                  <a:lnTo>
                    <a:pt x="5967089" y="0"/>
                  </a:lnTo>
                  <a:cubicBezTo>
                    <a:pt x="6035669" y="0"/>
                    <a:pt x="6091549" y="55880"/>
                    <a:pt x="6091549" y="124460"/>
                  </a:cubicBezTo>
                  <a:lnTo>
                    <a:pt x="6091549" y="3278252"/>
                  </a:lnTo>
                  <a:cubicBezTo>
                    <a:pt x="6091549" y="3346832"/>
                    <a:pt x="6035669" y="3402712"/>
                    <a:pt x="5967089" y="3402712"/>
                  </a:cubicBezTo>
                  <a:close/>
                </a:path>
              </a:pathLst>
            </a:custGeom>
            <a:solidFill>
              <a:srgbClr val="E9E9E9"/>
            </a:solidFill>
          </p:spPr>
        </p:sp>
      </p:grpSp>
      <p:grpSp>
        <p:nvGrpSpPr>
          <p:cNvPr id="4" name="Group 4"/>
          <p:cNvGrpSpPr/>
          <p:nvPr/>
        </p:nvGrpSpPr>
        <p:grpSpPr>
          <a:xfrm>
            <a:off x="1754117" y="663268"/>
            <a:ext cx="14784868" cy="2310091"/>
            <a:chOff x="0" y="0"/>
            <a:chExt cx="7162627" cy="1119139"/>
          </a:xfrm>
        </p:grpSpPr>
        <p:sp>
          <p:nvSpPr>
            <p:cNvPr id="5" name="Freeform 5"/>
            <p:cNvSpPr/>
            <p:nvPr/>
          </p:nvSpPr>
          <p:spPr>
            <a:xfrm>
              <a:off x="0" y="0"/>
              <a:ext cx="7162627" cy="1119139"/>
            </a:xfrm>
            <a:custGeom>
              <a:avLst/>
              <a:gdLst/>
              <a:ahLst/>
              <a:cxnLst/>
              <a:rect l="l" t="t" r="r" b="b"/>
              <a:pathLst>
                <a:path w="7162627" h="1119139">
                  <a:moveTo>
                    <a:pt x="7038167" y="1119139"/>
                  </a:moveTo>
                  <a:lnTo>
                    <a:pt x="124460" y="1119139"/>
                  </a:lnTo>
                  <a:cubicBezTo>
                    <a:pt x="55880" y="1119139"/>
                    <a:pt x="0" y="1063259"/>
                    <a:pt x="0" y="994679"/>
                  </a:cubicBezTo>
                  <a:lnTo>
                    <a:pt x="0" y="124460"/>
                  </a:lnTo>
                  <a:cubicBezTo>
                    <a:pt x="0" y="55880"/>
                    <a:pt x="55880" y="0"/>
                    <a:pt x="124460" y="0"/>
                  </a:cubicBezTo>
                  <a:lnTo>
                    <a:pt x="7038167" y="0"/>
                  </a:lnTo>
                  <a:cubicBezTo>
                    <a:pt x="7106747" y="0"/>
                    <a:pt x="7162627" y="55880"/>
                    <a:pt x="7162627" y="124460"/>
                  </a:cubicBezTo>
                  <a:lnTo>
                    <a:pt x="7162627" y="994679"/>
                  </a:lnTo>
                  <a:cubicBezTo>
                    <a:pt x="7162627" y="1063259"/>
                    <a:pt x="7106747" y="1119139"/>
                    <a:pt x="7038167" y="1119139"/>
                  </a:cubicBezTo>
                  <a:close/>
                </a:path>
              </a:pathLst>
            </a:custGeom>
            <a:solidFill>
              <a:srgbClr val="FFFFFF"/>
            </a:solidFill>
          </p:spPr>
        </p:sp>
      </p:grpSp>
      <p:sp>
        <p:nvSpPr>
          <p:cNvPr id="6" name="TextBox 6"/>
          <p:cNvSpPr txBox="1"/>
          <p:nvPr/>
        </p:nvSpPr>
        <p:spPr>
          <a:xfrm rot="-5400000">
            <a:off x="-2193430" y="4991242"/>
            <a:ext cx="6965518" cy="413401"/>
          </a:xfrm>
          <a:prstGeom prst="rect">
            <a:avLst/>
          </a:prstGeom>
        </p:spPr>
        <p:txBody>
          <a:bodyPr lIns="0" tIns="0" rIns="0" bIns="0" rtlCol="0" anchor="t">
            <a:spAutoFit/>
          </a:bodyPr>
          <a:lstStyle/>
          <a:p>
            <a:pPr>
              <a:lnSpc>
                <a:spcPts val="3359"/>
              </a:lnSpc>
              <a:spcBef>
                <a:spcPct val="0"/>
              </a:spcBef>
            </a:pPr>
            <a:r>
              <a:rPr lang="en-US" sz="2400">
                <a:solidFill>
                  <a:srgbClr val="000000"/>
                </a:solidFill>
                <a:latin typeface="Space Mono"/>
              </a:rPr>
              <a:t>TIPOS DE ESTOCÁSTICO</a:t>
            </a:r>
          </a:p>
        </p:txBody>
      </p:sp>
      <p:grpSp>
        <p:nvGrpSpPr>
          <p:cNvPr id="7" name="Group 7"/>
          <p:cNvGrpSpPr/>
          <p:nvPr/>
        </p:nvGrpSpPr>
        <p:grpSpPr>
          <a:xfrm rot="-10800000">
            <a:off x="16538985" y="8537985"/>
            <a:ext cx="720315" cy="720315"/>
            <a:chOff x="0" y="0"/>
            <a:chExt cx="960421" cy="960421"/>
          </a:xfrm>
        </p:grpSpPr>
        <p:pic>
          <p:nvPicPr>
            <p:cNvPr id="8" name="Picture 8"/>
            <p:cNvPicPr>
              <a:picLocks noChangeAspect="1"/>
            </p:cNvPicPr>
            <p:nvPr/>
          </p:nvPicPr>
          <p:blipFill>
            <a:blip r:embed="rId2"/>
            <a:srcRect/>
            <a:stretch>
              <a:fillRect/>
            </a:stretch>
          </p:blipFill>
          <p:spPr>
            <a:xfrm rot="-10800000">
              <a:off x="0" y="0"/>
              <a:ext cx="960421" cy="960421"/>
            </a:xfrm>
            <a:prstGeom prst="rect">
              <a:avLst/>
            </a:prstGeom>
          </p:spPr>
        </p:pic>
        <p:pic>
          <p:nvPicPr>
            <p:cNvPr id="9" name="Picture 9"/>
            <p:cNvPicPr>
              <a:picLocks noChangeAspect="1"/>
            </p:cNvPicPr>
            <p:nvPr/>
          </p:nvPicPr>
          <p:blipFill>
            <a:blip r:embed="rId3"/>
            <a:srcRect/>
            <a:stretch>
              <a:fillRect/>
            </a:stretch>
          </p:blipFill>
          <p:spPr>
            <a:xfrm>
              <a:off x="234750" y="234750"/>
              <a:ext cx="490920" cy="490920"/>
            </a:xfrm>
            <a:prstGeom prst="rect">
              <a:avLst/>
            </a:prstGeom>
          </p:spPr>
        </p:pic>
      </p:grpSp>
      <p:grpSp>
        <p:nvGrpSpPr>
          <p:cNvPr id="10" name="Group 10"/>
          <p:cNvGrpSpPr/>
          <p:nvPr/>
        </p:nvGrpSpPr>
        <p:grpSpPr>
          <a:xfrm>
            <a:off x="1751566" y="3204113"/>
            <a:ext cx="14784868" cy="3515255"/>
            <a:chOff x="0" y="0"/>
            <a:chExt cx="7162627" cy="1702988"/>
          </a:xfrm>
        </p:grpSpPr>
        <p:sp>
          <p:nvSpPr>
            <p:cNvPr id="11" name="Freeform 11"/>
            <p:cNvSpPr/>
            <p:nvPr/>
          </p:nvSpPr>
          <p:spPr>
            <a:xfrm>
              <a:off x="0" y="0"/>
              <a:ext cx="7162627" cy="1702988"/>
            </a:xfrm>
            <a:custGeom>
              <a:avLst/>
              <a:gdLst/>
              <a:ahLst/>
              <a:cxnLst/>
              <a:rect l="l" t="t" r="r" b="b"/>
              <a:pathLst>
                <a:path w="7162627" h="1702988">
                  <a:moveTo>
                    <a:pt x="7038167" y="1702988"/>
                  </a:moveTo>
                  <a:lnTo>
                    <a:pt x="124460" y="1702988"/>
                  </a:lnTo>
                  <a:cubicBezTo>
                    <a:pt x="55880" y="1702988"/>
                    <a:pt x="0" y="1647108"/>
                    <a:pt x="0" y="1578528"/>
                  </a:cubicBezTo>
                  <a:lnTo>
                    <a:pt x="0" y="124460"/>
                  </a:lnTo>
                  <a:cubicBezTo>
                    <a:pt x="0" y="55880"/>
                    <a:pt x="55880" y="0"/>
                    <a:pt x="124460" y="0"/>
                  </a:cubicBezTo>
                  <a:lnTo>
                    <a:pt x="7038167" y="0"/>
                  </a:lnTo>
                  <a:cubicBezTo>
                    <a:pt x="7106747" y="0"/>
                    <a:pt x="7162627" y="55880"/>
                    <a:pt x="7162627" y="124460"/>
                  </a:cubicBezTo>
                  <a:lnTo>
                    <a:pt x="7162627" y="1578528"/>
                  </a:lnTo>
                  <a:cubicBezTo>
                    <a:pt x="7162627" y="1647108"/>
                    <a:pt x="7106747" y="1702988"/>
                    <a:pt x="7038167" y="1702988"/>
                  </a:cubicBezTo>
                  <a:close/>
                </a:path>
              </a:pathLst>
            </a:custGeom>
            <a:solidFill>
              <a:srgbClr val="FFFFFF"/>
            </a:solidFill>
          </p:spPr>
        </p:sp>
      </p:grpSp>
      <p:grpSp>
        <p:nvGrpSpPr>
          <p:cNvPr id="12" name="Group 12"/>
          <p:cNvGrpSpPr/>
          <p:nvPr/>
        </p:nvGrpSpPr>
        <p:grpSpPr>
          <a:xfrm>
            <a:off x="1754117" y="6974838"/>
            <a:ext cx="14784868" cy="2417695"/>
            <a:chOff x="0" y="0"/>
            <a:chExt cx="7162627" cy="1171268"/>
          </a:xfrm>
        </p:grpSpPr>
        <p:sp>
          <p:nvSpPr>
            <p:cNvPr id="13" name="Freeform 13"/>
            <p:cNvSpPr/>
            <p:nvPr/>
          </p:nvSpPr>
          <p:spPr>
            <a:xfrm>
              <a:off x="0" y="0"/>
              <a:ext cx="7162627" cy="1171268"/>
            </a:xfrm>
            <a:custGeom>
              <a:avLst/>
              <a:gdLst/>
              <a:ahLst/>
              <a:cxnLst/>
              <a:rect l="l" t="t" r="r" b="b"/>
              <a:pathLst>
                <a:path w="7162627" h="1171268">
                  <a:moveTo>
                    <a:pt x="7038167" y="1171268"/>
                  </a:moveTo>
                  <a:lnTo>
                    <a:pt x="124460" y="1171268"/>
                  </a:lnTo>
                  <a:cubicBezTo>
                    <a:pt x="55880" y="1171268"/>
                    <a:pt x="0" y="1115388"/>
                    <a:pt x="0" y="1046808"/>
                  </a:cubicBezTo>
                  <a:lnTo>
                    <a:pt x="0" y="124460"/>
                  </a:lnTo>
                  <a:cubicBezTo>
                    <a:pt x="0" y="55880"/>
                    <a:pt x="55880" y="0"/>
                    <a:pt x="124460" y="0"/>
                  </a:cubicBezTo>
                  <a:lnTo>
                    <a:pt x="7038167" y="0"/>
                  </a:lnTo>
                  <a:cubicBezTo>
                    <a:pt x="7106747" y="0"/>
                    <a:pt x="7162627" y="55880"/>
                    <a:pt x="7162627" y="124460"/>
                  </a:cubicBezTo>
                  <a:lnTo>
                    <a:pt x="7162627" y="1046808"/>
                  </a:lnTo>
                  <a:cubicBezTo>
                    <a:pt x="7162627" y="1115388"/>
                    <a:pt x="7106747" y="1171268"/>
                    <a:pt x="7038167" y="1171268"/>
                  </a:cubicBezTo>
                  <a:close/>
                </a:path>
              </a:pathLst>
            </a:custGeom>
            <a:solidFill>
              <a:srgbClr val="FFFFFF"/>
            </a:solidFill>
          </p:spPr>
        </p:sp>
      </p:grpSp>
      <p:sp>
        <p:nvSpPr>
          <p:cNvPr id="14" name="TextBox 14"/>
          <p:cNvSpPr txBox="1"/>
          <p:nvPr/>
        </p:nvSpPr>
        <p:spPr>
          <a:xfrm>
            <a:off x="5976715" y="903914"/>
            <a:ext cx="9626612" cy="1346202"/>
          </a:xfrm>
          <a:prstGeom prst="rect">
            <a:avLst/>
          </a:prstGeom>
        </p:spPr>
        <p:txBody>
          <a:bodyPr lIns="0" tIns="0" rIns="0" bIns="0" rtlCol="0" anchor="t">
            <a:spAutoFit/>
          </a:bodyPr>
          <a:lstStyle/>
          <a:p>
            <a:pPr algn="just">
              <a:lnSpc>
                <a:spcPts val="3550"/>
              </a:lnSpc>
            </a:pPr>
            <a:r>
              <a:rPr lang="en-US" sz="2500" dirty="0" err="1">
                <a:solidFill>
                  <a:srgbClr val="000000"/>
                </a:solidFill>
                <a:latin typeface="Arimo"/>
              </a:rPr>
              <a:t>En</a:t>
            </a:r>
            <a:r>
              <a:rPr lang="en-US" sz="2500" dirty="0">
                <a:solidFill>
                  <a:srgbClr val="000000"/>
                </a:solidFill>
                <a:latin typeface="Arimo"/>
              </a:rPr>
              <a:t> </a:t>
            </a:r>
            <a:r>
              <a:rPr lang="en-US" sz="2500" dirty="0" err="1">
                <a:solidFill>
                  <a:srgbClr val="000000"/>
                </a:solidFill>
                <a:latin typeface="Arimo"/>
              </a:rPr>
              <a:t>esta</a:t>
            </a:r>
            <a:r>
              <a:rPr lang="en-US" sz="2500" dirty="0">
                <a:solidFill>
                  <a:srgbClr val="000000"/>
                </a:solidFill>
                <a:latin typeface="Arimo"/>
              </a:rPr>
              <a:t> </a:t>
            </a:r>
            <a:r>
              <a:rPr lang="en-US" sz="2500" dirty="0" err="1">
                <a:solidFill>
                  <a:srgbClr val="000000"/>
                </a:solidFill>
                <a:latin typeface="Arimo"/>
              </a:rPr>
              <a:t>versión</a:t>
            </a:r>
            <a:r>
              <a:rPr lang="en-US" sz="2500" dirty="0">
                <a:solidFill>
                  <a:srgbClr val="000000"/>
                </a:solidFill>
                <a:latin typeface="Arimo"/>
              </a:rPr>
              <a:t>, el %K </a:t>
            </a:r>
            <a:r>
              <a:rPr lang="en-US" sz="2500" dirty="0" err="1">
                <a:solidFill>
                  <a:srgbClr val="000000"/>
                </a:solidFill>
                <a:latin typeface="Arimo"/>
              </a:rPr>
              <a:t>suele</a:t>
            </a:r>
            <a:r>
              <a:rPr lang="en-US" sz="2500" dirty="0">
                <a:solidFill>
                  <a:srgbClr val="000000"/>
                </a:solidFill>
                <a:latin typeface="Arimo"/>
              </a:rPr>
              <a:t> ser algo </a:t>
            </a:r>
            <a:r>
              <a:rPr lang="en-US" sz="2500" dirty="0" err="1">
                <a:solidFill>
                  <a:srgbClr val="000000"/>
                </a:solidFill>
                <a:latin typeface="Arimo"/>
              </a:rPr>
              <a:t>volátil</a:t>
            </a:r>
            <a:r>
              <a:rPr lang="en-US" sz="2500" dirty="0">
                <a:solidFill>
                  <a:srgbClr val="000000"/>
                </a:solidFill>
                <a:latin typeface="Arimo"/>
              </a:rPr>
              <a:t>.</a:t>
            </a:r>
          </a:p>
          <a:p>
            <a:pPr marL="539750" lvl="1" indent="-269875" algn="just">
              <a:lnSpc>
                <a:spcPts val="3550"/>
              </a:lnSpc>
              <a:buFont typeface="Arial"/>
              <a:buChar char="•"/>
            </a:pPr>
            <a:r>
              <a:rPr lang="en-US" sz="2500" dirty="0">
                <a:solidFill>
                  <a:srgbClr val="000000"/>
                </a:solidFill>
                <a:latin typeface="Muli Regular"/>
              </a:rPr>
              <a:t>%K </a:t>
            </a:r>
            <a:r>
              <a:rPr lang="en-US" sz="2500" dirty="0" err="1">
                <a:solidFill>
                  <a:srgbClr val="000000"/>
                </a:solidFill>
                <a:latin typeface="Muli Regular"/>
              </a:rPr>
              <a:t>rápido</a:t>
            </a:r>
            <a:r>
              <a:rPr lang="en-US" sz="2500" dirty="0">
                <a:solidFill>
                  <a:srgbClr val="000000"/>
                </a:solidFill>
                <a:latin typeface="Muli Regular"/>
              </a:rPr>
              <a:t> = %K </a:t>
            </a:r>
            <a:r>
              <a:rPr lang="en-US" sz="2500" dirty="0" err="1">
                <a:solidFill>
                  <a:srgbClr val="000000"/>
                </a:solidFill>
                <a:latin typeface="Muli Regular"/>
              </a:rPr>
              <a:t>calculado</a:t>
            </a:r>
            <a:r>
              <a:rPr lang="en-US" sz="2500" dirty="0">
                <a:solidFill>
                  <a:srgbClr val="000000"/>
                </a:solidFill>
                <a:latin typeface="Muli Regular"/>
              </a:rPr>
              <a:t> con la </a:t>
            </a:r>
            <a:r>
              <a:rPr lang="en-US" sz="2500" dirty="0" err="1">
                <a:solidFill>
                  <a:srgbClr val="000000"/>
                </a:solidFill>
                <a:latin typeface="Muli Regular"/>
              </a:rPr>
              <a:t>fórmula</a:t>
            </a:r>
            <a:r>
              <a:rPr lang="en-US" sz="2500" dirty="0">
                <a:solidFill>
                  <a:srgbClr val="000000"/>
                </a:solidFill>
                <a:latin typeface="Muli Regular"/>
              </a:rPr>
              <a:t> original de G. Lane.</a:t>
            </a:r>
          </a:p>
          <a:p>
            <a:pPr marL="539750" lvl="1" indent="-269875" algn="just">
              <a:lnSpc>
                <a:spcPts val="3550"/>
              </a:lnSpc>
              <a:buFont typeface="Arial"/>
              <a:buChar char="•"/>
            </a:pPr>
            <a:r>
              <a:rPr lang="en-US" sz="2500" dirty="0">
                <a:solidFill>
                  <a:srgbClr val="000000"/>
                </a:solidFill>
                <a:latin typeface="Muli Regular"/>
              </a:rPr>
              <a:t>%D </a:t>
            </a:r>
            <a:r>
              <a:rPr lang="en-US" sz="2500" dirty="0" err="1">
                <a:solidFill>
                  <a:srgbClr val="000000"/>
                </a:solidFill>
                <a:latin typeface="Muli Regular"/>
              </a:rPr>
              <a:t>rápido</a:t>
            </a:r>
            <a:r>
              <a:rPr lang="en-US" sz="2500" dirty="0">
                <a:solidFill>
                  <a:srgbClr val="000000"/>
                </a:solidFill>
                <a:latin typeface="Muli Regular"/>
              </a:rPr>
              <a:t> = media </a:t>
            </a:r>
            <a:r>
              <a:rPr lang="en-US" sz="2500" dirty="0" err="1">
                <a:solidFill>
                  <a:srgbClr val="000000"/>
                </a:solidFill>
                <a:latin typeface="Muli Regular"/>
              </a:rPr>
              <a:t>móvil</a:t>
            </a:r>
            <a:r>
              <a:rPr lang="en-US" sz="2500" dirty="0">
                <a:solidFill>
                  <a:srgbClr val="000000"/>
                </a:solidFill>
                <a:latin typeface="Muli Regular"/>
              </a:rPr>
              <a:t> simple del %K </a:t>
            </a:r>
            <a:r>
              <a:rPr lang="en-US" sz="2500" dirty="0" err="1">
                <a:solidFill>
                  <a:srgbClr val="000000"/>
                </a:solidFill>
                <a:latin typeface="Muli Regular"/>
              </a:rPr>
              <a:t>rápido</a:t>
            </a:r>
            <a:r>
              <a:rPr lang="en-US" sz="2500" dirty="0">
                <a:solidFill>
                  <a:srgbClr val="000000"/>
                </a:solidFill>
                <a:latin typeface="Muli Regular"/>
              </a:rPr>
              <a:t>.</a:t>
            </a:r>
          </a:p>
        </p:txBody>
      </p:sp>
      <p:sp>
        <p:nvSpPr>
          <p:cNvPr id="15" name="TextBox 15"/>
          <p:cNvSpPr txBox="1"/>
          <p:nvPr/>
        </p:nvSpPr>
        <p:spPr>
          <a:xfrm>
            <a:off x="5976715" y="3579339"/>
            <a:ext cx="9626612" cy="2682875"/>
          </a:xfrm>
          <a:prstGeom prst="rect">
            <a:avLst/>
          </a:prstGeom>
        </p:spPr>
        <p:txBody>
          <a:bodyPr lIns="0" tIns="0" rIns="0" bIns="0" rtlCol="0" anchor="t">
            <a:spAutoFit/>
          </a:bodyPr>
          <a:lstStyle/>
          <a:p>
            <a:pPr algn="just">
              <a:lnSpc>
                <a:spcPts val="3550"/>
              </a:lnSpc>
            </a:pPr>
            <a:r>
              <a:rPr lang="en-US" sz="2500">
                <a:solidFill>
                  <a:srgbClr val="000000"/>
                </a:solidFill>
                <a:latin typeface="Muli Regular"/>
              </a:rPr>
              <a:t>Debido a que el %D en el oscilador estocástico rápido se utiliza para </a:t>
            </a:r>
            <a:r>
              <a:rPr lang="en-US" sz="2500">
                <a:solidFill>
                  <a:srgbClr val="000000"/>
                </a:solidFill>
                <a:latin typeface="Arimo"/>
              </a:rPr>
              <a:t>generar las señales, fue creado el oscilador estocástico lento para reflejar este énfasis.</a:t>
            </a:r>
          </a:p>
          <a:p>
            <a:pPr marL="539750" lvl="1" indent="-269875" algn="just">
              <a:lnSpc>
                <a:spcPts val="3550"/>
              </a:lnSpc>
              <a:buFont typeface="Arial"/>
              <a:buChar char="•"/>
            </a:pPr>
            <a:r>
              <a:rPr lang="en-US" sz="2500">
                <a:solidFill>
                  <a:srgbClr val="000000"/>
                </a:solidFill>
                <a:latin typeface="Muli Regular"/>
              </a:rPr>
              <a:t>%K lento = %K rápido suavizado por medio de una media móvil simple de 3 periodos.</a:t>
            </a:r>
          </a:p>
          <a:p>
            <a:pPr marL="539750" lvl="1" indent="-269875" algn="just">
              <a:lnSpc>
                <a:spcPts val="3550"/>
              </a:lnSpc>
              <a:buFont typeface="Arial"/>
              <a:buChar char="•"/>
            </a:pPr>
            <a:r>
              <a:rPr lang="en-US" sz="2500">
                <a:solidFill>
                  <a:srgbClr val="000000"/>
                </a:solidFill>
                <a:latin typeface="Muli Regular"/>
              </a:rPr>
              <a:t>%D lento = media móvil de 3 periodos del %K lento.</a:t>
            </a:r>
          </a:p>
        </p:txBody>
      </p:sp>
      <p:sp>
        <p:nvSpPr>
          <p:cNvPr id="16" name="TextBox 16"/>
          <p:cNvSpPr txBox="1"/>
          <p:nvPr/>
        </p:nvSpPr>
        <p:spPr>
          <a:xfrm>
            <a:off x="5976715" y="7430122"/>
            <a:ext cx="9260759" cy="1330325"/>
          </a:xfrm>
          <a:prstGeom prst="rect">
            <a:avLst/>
          </a:prstGeom>
        </p:spPr>
        <p:txBody>
          <a:bodyPr lIns="0" tIns="0" rIns="0" bIns="0" rtlCol="0" anchor="t">
            <a:spAutoFit/>
          </a:bodyPr>
          <a:lstStyle/>
          <a:p>
            <a:pPr marL="539750" lvl="1" indent="-269875">
              <a:lnSpc>
                <a:spcPts val="3550"/>
              </a:lnSpc>
              <a:buFont typeface="Arial"/>
              <a:buChar char="•"/>
            </a:pPr>
            <a:r>
              <a:rPr lang="en-US" sz="2500">
                <a:solidFill>
                  <a:srgbClr val="000000"/>
                </a:solidFill>
                <a:latin typeface="Muli Regular"/>
              </a:rPr>
              <a:t>%K total: %K rápido suavizado por medio de una media móvil simple de X periodos.</a:t>
            </a:r>
          </a:p>
          <a:p>
            <a:pPr marL="539750" lvl="1" indent="-269875">
              <a:lnSpc>
                <a:spcPts val="3550"/>
              </a:lnSpc>
              <a:buFont typeface="Arial"/>
              <a:buChar char="•"/>
            </a:pPr>
            <a:r>
              <a:rPr lang="en-US" sz="2500">
                <a:solidFill>
                  <a:srgbClr val="000000"/>
                </a:solidFill>
                <a:latin typeface="Muli Regular"/>
              </a:rPr>
              <a:t>%D total: media móvil simple de X periodos del %K total.</a:t>
            </a:r>
          </a:p>
        </p:txBody>
      </p:sp>
      <p:sp>
        <p:nvSpPr>
          <p:cNvPr id="17" name="TextBox 17"/>
          <p:cNvSpPr txBox="1"/>
          <p:nvPr/>
        </p:nvSpPr>
        <p:spPr>
          <a:xfrm>
            <a:off x="2195139" y="924526"/>
            <a:ext cx="3524404" cy="790658"/>
          </a:xfrm>
          <a:prstGeom prst="rect">
            <a:avLst/>
          </a:prstGeom>
        </p:spPr>
        <p:txBody>
          <a:bodyPr lIns="0" tIns="0" rIns="0" bIns="0" rtlCol="0" anchor="t">
            <a:spAutoFit/>
          </a:bodyPr>
          <a:lstStyle/>
          <a:p>
            <a:pPr>
              <a:lnSpc>
                <a:spcPts val="3120"/>
              </a:lnSpc>
            </a:pPr>
            <a:r>
              <a:rPr lang="en-US" sz="2400" spc="-24">
                <a:solidFill>
                  <a:srgbClr val="0048CD"/>
                </a:solidFill>
                <a:latin typeface="Inknut Antiqua Medium Bold"/>
              </a:rPr>
              <a:t>Estocástico rápido</a:t>
            </a:r>
          </a:p>
          <a:p>
            <a:pPr marL="0" lvl="0" indent="0">
              <a:lnSpc>
                <a:spcPts val="3120"/>
              </a:lnSpc>
              <a:spcBef>
                <a:spcPct val="0"/>
              </a:spcBef>
            </a:pPr>
            <a:r>
              <a:rPr lang="en-US" sz="2400" spc="-24">
                <a:solidFill>
                  <a:srgbClr val="0048CD"/>
                </a:solidFill>
                <a:latin typeface="Inknut Antiqua Medium Bold"/>
              </a:rPr>
              <a:t>(14,3)</a:t>
            </a:r>
          </a:p>
        </p:txBody>
      </p:sp>
      <p:sp>
        <p:nvSpPr>
          <p:cNvPr id="18" name="TextBox 18"/>
          <p:cNvSpPr txBox="1"/>
          <p:nvPr/>
        </p:nvSpPr>
        <p:spPr>
          <a:xfrm>
            <a:off x="2195139" y="3865057"/>
            <a:ext cx="3524404" cy="790658"/>
          </a:xfrm>
          <a:prstGeom prst="rect">
            <a:avLst/>
          </a:prstGeom>
        </p:spPr>
        <p:txBody>
          <a:bodyPr lIns="0" tIns="0" rIns="0" bIns="0" rtlCol="0" anchor="t">
            <a:spAutoFit/>
          </a:bodyPr>
          <a:lstStyle/>
          <a:p>
            <a:pPr>
              <a:lnSpc>
                <a:spcPts val="3120"/>
              </a:lnSpc>
            </a:pPr>
            <a:r>
              <a:rPr lang="en-US" sz="2400" spc="-24">
                <a:solidFill>
                  <a:srgbClr val="0048CD"/>
                </a:solidFill>
                <a:latin typeface="Inknut Antiqua Medium Bold"/>
              </a:rPr>
              <a:t>Estocástico lento</a:t>
            </a:r>
          </a:p>
          <a:p>
            <a:pPr marL="0" lvl="0" indent="0">
              <a:lnSpc>
                <a:spcPts val="3120"/>
              </a:lnSpc>
              <a:spcBef>
                <a:spcPct val="0"/>
              </a:spcBef>
            </a:pPr>
            <a:r>
              <a:rPr lang="en-US" sz="2400" spc="-24">
                <a:solidFill>
                  <a:srgbClr val="0048CD"/>
                </a:solidFill>
                <a:latin typeface="Inknut Antiqua Medium Bold"/>
              </a:rPr>
              <a:t>(14,3)</a:t>
            </a:r>
          </a:p>
        </p:txBody>
      </p:sp>
      <p:sp>
        <p:nvSpPr>
          <p:cNvPr id="19" name="TextBox 19"/>
          <p:cNvSpPr txBox="1"/>
          <p:nvPr/>
        </p:nvSpPr>
        <p:spPr>
          <a:xfrm>
            <a:off x="2044494" y="7526580"/>
            <a:ext cx="3524404" cy="790658"/>
          </a:xfrm>
          <a:prstGeom prst="rect">
            <a:avLst/>
          </a:prstGeom>
        </p:spPr>
        <p:txBody>
          <a:bodyPr lIns="0" tIns="0" rIns="0" bIns="0" rtlCol="0" anchor="t">
            <a:spAutoFit/>
          </a:bodyPr>
          <a:lstStyle/>
          <a:p>
            <a:pPr>
              <a:lnSpc>
                <a:spcPts val="3120"/>
              </a:lnSpc>
            </a:pPr>
            <a:r>
              <a:rPr lang="en-US" sz="2400" spc="-24">
                <a:solidFill>
                  <a:srgbClr val="0048CD"/>
                </a:solidFill>
                <a:latin typeface="Inknut Antiqua Medium Bold"/>
              </a:rPr>
              <a:t>Estocástico total</a:t>
            </a:r>
          </a:p>
          <a:p>
            <a:pPr marL="0" lvl="0" indent="0">
              <a:lnSpc>
                <a:spcPts val="3120"/>
              </a:lnSpc>
              <a:spcBef>
                <a:spcPct val="0"/>
              </a:spcBef>
            </a:pPr>
            <a:r>
              <a:rPr lang="en-US" sz="2400" spc="-24">
                <a:solidFill>
                  <a:srgbClr val="0048CD"/>
                </a:solidFill>
                <a:latin typeface="Inknut Antiqua Medium Bold"/>
              </a:rPr>
              <a:t>(14,3,3)</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rcRect/>
          <a:stretch>
            <a:fillRect/>
          </a:stretch>
        </a:blipFill>
        <a:effectLst/>
      </p:bgPr>
    </p:bg>
    <p:spTree>
      <p:nvGrpSpPr>
        <p:cNvPr id="1" name=""/>
        <p:cNvGrpSpPr/>
        <p:nvPr/>
      </p:nvGrpSpPr>
      <p:grpSpPr>
        <a:xfrm>
          <a:off x="0" y="0"/>
          <a:ext cx="0" cy="0"/>
          <a:chOff x="0" y="0"/>
          <a:chExt cx="0" cy="0"/>
        </a:xfrm>
      </p:grpSpPr>
      <p:sp>
        <p:nvSpPr>
          <p:cNvPr id="2" name="TextBox 2"/>
          <p:cNvSpPr txBox="1"/>
          <p:nvPr/>
        </p:nvSpPr>
        <p:spPr>
          <a:xfrm>
            <a:off x="1028700" y="1104900"/>
            <a:ext cx="5084520" cy="5044696"/>
          </a:xfrm>
          <a:prstGeom prst="rect">
            <a:avLst/>
          </a:prstGeom>
        </p:spPr>
        <p:txBody>
          <a:bodyPr lIns="0" tIns="0" rIns="0" bIns="0" rtlCol="0" anchor="t">
            <a:spAutoFit/>
          </a:bodyPr>
          <a:lstStyle/>
          <a:p>
            <a:pPr>
              <a:lnSpc>
                <a:spcPts val="7920"/>
              </a:lnSpc>
            </a:pPr>
            <a:r>
              <a:rPr lang="en-US" sz="7200" spc="-72">
                <a:solidFill>
                  <a:srgbClr val="0048CD"/>
                </a:solidFill>
                <a:latin typeface="Muli Bold"/>
              </a:rPr>
              <a:t>Tipos de estocástico: lento, rápido, total</a:t>
            </a:r>
          </a:p>
        </p:txBody>
      </p:sp>
      <p:grpSp>
        <p:nvGrpSpPr>
          <p:cNvPr id="3" name="Group 3"/>
          <p:cNvGrpSpPr/>
          <p:nvPr/>
        </p:nvGrpSpPr>
        <p:grpSpPr>
          <a:xfrm rot="-10800000">
            <a:off x="16538985" y="8537985"/>
            <a:ext cx="720315" cy="720315"/>
            <a:chOff x="0" y="0"/>
            <a:chExt cx="960421" cy="960421"/>
          </a:xfrm>
        </p:grpSpPr>
        <p:pic>
          <p:nvPicPr>
            <p:cNvPr id="4" name="Picture 4"/>
            <p:cNvPicPr>
              <a:picLocks noChangeAspect="1"/>
            </p:cNvPicPr>
            <p:nvPr/>
          </p:nvPicPr>
          <p:blipFill>
            <a:blip r:embed="rId3"/>
            <a:srcRect/>
            <a:stretch>
              <a:fillRect/>
            </a:stretch>
          </p:blipFill>
          <p:spPr>
            <a:xfrm rot="-10800000">
              <a:off x="0" y="0"/>
              <a:ext cx="960421" cy="960421"/>
            </a:xfrm>
            <a:prstGeom prst="rect">
              <a:avLst/>
            </a:prstGeom>
          </p:spPr>
        </p:pic>
        <p:pic>
          <p:nvPicPr>
            <p:cNvPr id="5" name="Picture 5"/>
            <p:cNvPicPr>
              <a:picLocks noChangeAspect="1"/>
            </p:cNvPicPr>
            <p:nvPr/>
          </p:nvPicPr>
          <p:blipFill>
            <a:blip r:embed="rId4"/>
            <a:srcRect/>
            <a:stretch>
              <a:fillRect/>
            </a:stretch>
          </p:blipFill>
          <p:spPr>
            <a:xfrm>
              <a:off x="234750" y="234750"/>
              <a:ext cx="490920" cy="490920"/>
            </a:xfrm>
            <a:prstGeom prst="rect">
              <a:avLst/>
            </a:prstGeom>
          </p:spPr>
        </p:pic>
      </p:grpSp>
      <p:pic>
        <p:nvPicPr>
          <p:cNvPr id="6" name="Picture 6"/>
          <p:cNvPicPr>
            <a:picLocks noChangeAspect="1"/>
          </p:cNvPicPr>
          <p:nvPr/>
        </p:nvPicPr>
        <p:blipFill>
          <a:blip r:embed="rId5"/>
          <a:srcRect/>
          <a:stretch>
            <a:fillRect/>
          </a:stretch>
        </p:blipFill>
        <p:spPr>
          <a:xfrm>
            <a:off x="15117615" y="5612131"/>
            <a:ext cx="2141685" cy="1991767"/>
          </a:xfrm>
          <a:prstGeom prst="rect">
            <a:avLst/>
          </a:prstGeom>
        </p:spPr>
      </p:pic>
      <p:grpSp>
        <p:nvGrpSpPr>
          <p:cNvPr id="7" name="Group 7"/>
          <p:cNvGrpSpPr/>
          <p:nvPr/>
        </p:nvGrpSpPr>
        <p:grpSpPr>
          <a:xfrm rot="-5400000">
            <a:off x="11241915" y="1439733"/>
            <a:ext cx="6068260" cy="5246194"/>
            <a:chOff x="0" y="0"/>
            <a:chExt cx="1923367" cy="1662808"/>
          </a:xfrm>
        </p:grpSpPr>
        <p:sp>
          <p:nvSpPr>
            <p:cNvPr id="8" name="Freeform 8"/>
            <p:cNvSpPr/>
            <p:nvPr/>
          </p:nvSpPr>
          <p:spPr>
            <a:xfrm>
              <a:off x="0" y="0"/>
              <a:ext cx="1923367" cy="1662808"/>
            </a:xfrm>
            <a:custGeom>
              <a:avLst/>
              <a:gdLst/>
              <a:ahLst/>
              <a:cxnLst/>
              <a:rect l="l" t="t" r="r" b="b"/>
              <a:pathLst>
                <a:path w="1923367" h="1662808">
                  <a:moveTo>
                    <a:pt x="1798906" y="1662808"/>
                  </a:moveTo>
                  <a:lnTo>
                    <a:pt x="124460" y="1662808"/>
                  </a:lnTo>
                  <a:cubicBezTo>
                    <a:pt x="55880" y="1662808"/>
                    <a:pt x="0" y="1606928"/>
                    <a:pt x="0" y="1538348"/>
                  </a:cubicBezTo>
                  <a:lnTo>
                    <a:pt x="0" y="124460"/>
                  </a:lnTo>
                  <a:cubicBezTo>
                    <a:pt x="0" y="55880"/>
                    <a:pt x="55880" y="0"/>
                    <a:pt x="124460" y="0"/>
                  </a:cubicBezTo>
                  <a:lnTo>
                    <a:pt x="1798907" y="0"/>
                  </a:lnTo>
                  <a:cubicBezTo>
                    <a:pt x="1867487" y="0"/>
                    <a:pt x="1923367" y="55880"/>
                    <a:pt x="1923367" y="124460"/>
                  </a:cubicBezTo>
                  <a:lnTo>
                    <a:pt x="1923367" y="1538348"/>
                  </a:lnTo>
                  <a:cubicBezTo>
                    <a:pt x="1923367" y="1606928"/>
                    <a:pt x="1867487" y="1662808"/>
                    <a:pt x="1798907" y="1662808"/>
                  </a:cubicBezTo>
                  <a:close/>
                </a:path>
              </a:pathLst>
            </a:custGeom>
            <a:solidFill>
              <a:srgbClr val="75C7FB"/>
            </a:solidFill>
          </p:spPr>
        </p:sp>
      </p:grpSp>
      <p:pic>
        <p:nvPicPr>
          <p:cNvPr id="9" name="Picture 9"/>
          <p:cNvPicPr>
            <a:picLocks noChangeAspect="1"/>
          </p:cNvPicPr>
          <p:nvPr/>
        </p:nvPicPr>
        <p:blipFill>
          <a:blip r:embed="rId5"/>
          <a:srcRect/>
          <a:stretch>
            <a:fillRect/>
          </a:stretch>
        </p:blipFill>
        <p:spPr>
          <a:xfrm>
            <a:off x="6507337" y="849512"/>
            <a:ext cx="2141685" cy="1991767"/>
          </a:xfrm>
          <a:prstGeom prst="rect">
            <a:avLst/>
          </a:prstGeom>
        </p:spPr>
      </p:pic>
      <p:pic>
        <p:nvPicPr>
          <p:cNvPr id="10" name="Picture 10"/>
          <p:cNvPicPr>
            <a:picLocks noChangeAspect="1"/>
          </p:cNvPicPr>
          <p:nvPr/>
        </p:nvPicPr>
        <p:blipFill>
          <a:blip r:embed="rId6"/>
          <a:srcRect t="39729" r="1067"/>
          <a:stretch>
            <a:fillRect/>
          </a:stretch>
        </p:blipFill>
        <p:spPr>
          <a:xfrm>
            <a:off x="7291627" y="1617126"/>
            <a:ext cx="9247358" cy="7052747"/>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48CD"/>
        </a:solidFill>
        <a:effectLst/>
      </p:bgPr>
    </p:bg>
    <p:spTree>
      <p:nvGrpSpPr>
        <p:cNvPr id="1" name=""/>
        <p:cNvGrpSpPr/>
        <p:nvPr/>
      </p:nvGrpSpPr>
      <p:grpSpPr>
        <a:xfrm>
          <a:off x="0" y="0"/>
          <a:ext cx="0" cy="0"/>
          <a:chOff x="0" y="0"/>
          <a:chExt cx="0" cy="0"/>
        </a:xfrm>
      </p:grpSpPr>
      <p:sp>
        <p:nvSpPr>
          <p:cNvPr id="2" name="TextBox 2"/>
          <p:cNvSpPr txBox="1"/>
          <p:nvPr/>
        </p:nvSpPr>
        <p:spPr>
          <a:xfrm>
            <a:off x="1205499" y="2861525"/>
            <a:ext cx="5447442" cy="2731197"/>
          </a:xfrm>
          <a:prstGeom prst="rect">
            <a:avLst/>
          </a:prstGeom>
        </p:spPr>
        <p:txBody>
          <a:bodyPr lIns="0" tIns="0" rIns="0" bIns="0" rtlCol="0" anchor="t">
            <a:spAutoFit/>
          </a:bodyPr>
          <a:lstStyle/>
          <a:p>
            <a:pPr algn="just">
              <a:lnSpc>
                <a:spcPts val="3550"/>
              </a:lnSpc>
            </a:pPr>
            <a:r>
              <a:rPr lang="en-US" sz="2500" dirty="0">
                <a:solidFill>
                  <a:srgbClr val="FFFFFF"/>
                </a:solidFill>
                <a:latin typeface="Muli Regular"/>
              </a:rPr>
              <a:t>El </a:t>
            </a:r>
            <a:r>
              <a:rPr lang="en-US" sz="2500" dirty="0" err="1">
                <a:solidFill>
                  <a:srgbClr val="FFFFFF"/>
                </a:solidFill>
                <a:latin typeface="Muli Regular"/>
              </a:rPr>
              <a:t>oscilador</a:t>
            </a:r>
            <a:r>
              <a:rPr lang="en-US" sz="2500" dirty="0">
                <a:solidFill>
                  <a:srgbClr val="FFFFFF"/>
                </a:solidFill>
                <a:latin typeface="Muli Regular"/>
              </a:rPr>
              <a:t> </a:t>
            </a:r>
            <a:r>
              <a:rPr lang="en-US" sz="2500" dirty="0" err="1">
                <a:solidFill>
                  <a:srgbClr val="FFFFFF"/>
                </a:solidFill>
                <a:latin typeface="Muli Regular"/>
              </a:rPr>
              <a:t>estocástico</a:t>
            </a:r>
            <a:r>
              <a:rPr lang="en-US" sz="2500" dirty="0">
                <a:solidFill>
                  <a:srgbClr val="FFFFFF"/>
                </a:solidFill>
                <a:latin typeface="Muli Regular"/>
              </a:rPr>
              <a:t> genera </a:t>
            </a:r>
            <a:r>
              <a:rPr lang="en-US" sz="2500" dirty="0" err="1">
                <a:solidFill>
                  <a:srgbClr val="FFFFFF"/>
                </a:solidFill>
                <a:latin typeface="Muli Regular"/>
              </a:rPr>
              <a:t>valores</a:t>
            </a:r>
            <a:r>
              <a:rPr lang="en-US" sz="2500" dirty="0">
                <a:solidFill>
                  <a:srgbClr val="FFFFFF"/>
                </a:solidFill>
                <a:latin typeface="Muli Regular"/>
              </a:rPr>
              <a:t> por </a:t>
            </a:r>
            <a:r>
              <a:rPr lang="en-US" sz="2500" dirty="0" err="1">
                <a:solidFill>
                  <a:srgbClr val="FFFFFF"/>
                </a:solidFill>
                <a:latin typeface="Muli Regular"/>
              </a:rPr>
              <a:t>arriba</a:t>
            </a:r>
            <a:r>
              <a:rPr lang="en-US" sz="2500" dirty="0">
                <a:solidFill>
                  <a:srgbClr val="FFFFFF"/>
                </a:solidFill>
                <a:latin typeface="Muli Regular"/>
              </a:rPr>
              <a:t> de 50% </a:t>
            </a:r>
            <a:r>
              <a:rPr lang="en-US" sz="2500" dirty="0" err="1">
                <a:solidFill>
                  <a:srgbClr val="FFFFFF"/>
                </a:solidFill>
                <a:latin typeface="Muli Regular"/>
              </a:rPr>
              <a:t>cuando</a:t>
            </a:r>
            <a:r>
              <a:rPr lang="en-US" sz="2500" dirty="0">
                <a:solidFill>
                  <a:srgbClr val="FFFFFF"/>
                </a:solidFill>
                <a:latin typeface="Muli Regular"/>
              </a:rPr>
              <a:t> el </a:t>
            </a:r>
            <a:r>
              <a:rPr lang="en-US" sz="2500" dirty="0" err="1">
                <a:solidFill>
                  <a:srgbClr val="FFFFFF"/>
                </a:solidFill>
                <a:latin typeface="Muli Regular"/>
              </a:rPr>
              <a:t>cierre</a:t>
            </a:r>
            <a:r>
              <a:rPr lang="en-US" sz="2500" dirty="0">
                <a:solidFill>
                  <a:srgbClr val="FFFFFF"/>
                </a:solidFill>
                <a:latin typeface="Muli Regular"/>
              </a:rPr>
              <a:t> </a:t>
            </a:r>
            <a:r>
              <a:rPr lang="en-US" sz="2500" dirty="0" err="1">
                <a:solidFill>
                  <a:srgbClr val="FFFFFF"/>
                </a:solidFill>
                <a:latin typeface="Muli Regular"/>
              </a:rPr>
              <a:t>está</a:t>
            </a:r>
            <a:r>
              <a:rPr lang="en-US" sz="2500" dirty="0">
                <a:solidFill>
                  <a:srgbClr val="FFFFFF"/>
                </a:solidFill>
                <a:latin typeface="Muli Regular"/>
              </a:rPr>
              <a:t> </a:t>
            </a:r>
            <a:r>
              <a:rPr lang="en-US" sz="2500" dirty="0" err="1">
                <a:solidFill>
                  <a:srgbClr val="FFFFFF"/>
                </a:solidFill>
                <a:latin typeface="Muli Regular"/>
              </a:rPr>
              <a:t>en</a:t>
            </a:r>
            <a:r>
              <a:rPr lang="en-US" sz="2500" dirty="0">
                <a:solidFill>
                  <a:srgbClr val="FFFFFF"/>
                </a:solidFill>
                <a:latin typeface="Muli Regular"/>
              </a:rPr>
              <a:t> la </a:t>
            </a:r>
            <a:r>
              <a:rPr lang="en-US" sz="2500" dirty="0" err="1">
                <a:solidFill>
                  <a:srgbClr val="FFFFFF"/>
                </a:solidFill>
                <a:latin typeface="Muli Regular"/>
              </a:rPr>
              <a:t>mitad</a:t>
            </a:r>
            <a:r>
              <a:rPr lang="en-US" sz="2500" dirty="0">
                <a:solidFill>
                  <a:srgbClr val="FFFFFF"/>
                </a:solidFill>
                <a:latin typeface="Muli Regular"/>
              </a:rPr>
              <a:t> superior del </a:t>
            </a:r>
            <a:r>
              <a:rPr lang="en-US" sz="2500" dirty="0" err="1">
                <a:solidFill>
                  <a:srgbClr val="FFFFFF"/>
                </a:solidFill>
                <a:latin typeface="Muli Regular"/>
              </a:rPr>
              <a:t>rango</a:t>
            </a:r>
            <a:r>
              <a:rPr lang="en-US" sz="2500" dirty="0">
                <a:solidFill>
                  <a:srgbClr val="FFFFFF"/>
                </a:solidFill>
                <a:latin typeface="Muli Regular"/>
              </a:rPr>
              <a:t> de </a:t>
            </a:r>
            <a:r>
              <a:rPr lang="en-US" sz="2500" dirty="0" err="1">
                <a:solidFill>
                  <a:srgbClr val="FFFFFF"/>
                </a:solidFill>
                <a:latin typeface="Muli Regular"/>
              </a:rPr>
              <a:t>precios</a:t>
            </a:r>
            <a:r>
              <a:rPr lang="en-US" sz="2500" dirty="0">
                <a:solidFill>
                  <a:srgbClr val="FFFFFF"/>
                </a:solidFill>
                <a:latin typeface="Muli Regular"/>
              </a:rPr>
              <a:t> y </a:t>
            </a:r>
            <a:r>
              <a:rPr lang="en-US" sz="2500" dirty="0" err="1">
                <a:solidFill>
                  <a:srgbClr val="FFFFFF"/>
                </a:solidFill>
                <a:latin typeface="Muli Regular"/>
              </a:rPr>
              <a:t>abajo</a:t>
            </a:r>
            <a:r>
              <a:rPr lang="en-US" sz="2500" dirty="0">
                <a:solidFill>
                  <a:srgbClr val="FFFFFF"/>
                </a:solidFill>
                <a:latin typeface="Muli Regular"/>
              </a:rPr>
              <a:t> de 50% </a:t>
            </a:r>
            <a:r>
              <a:rPr lang="en-US" sz="2500" dirty="0" err="1">
                <a:solidFill>
                  <a:srgbClr val="FFFFFF"/>
                </a:solidFill>
                <a:latin typeface="Muli Regular"/>
              </a:rPr>
              <a:t>cuando</a:t>
            </a:r>
            <a:r>
              <a:rPr lang="en-US" sz="2500" dirty="0">
                <a:solidFill>
                  <a:srgbClr val="FFFFFF"/>
                </a:solidFill>
                <a:latin typeface="Muli Regular"/>
              </a:rPr>
              <a:t> el </a:t>
            </a:r>
            <a:r>
              <a:rPr lang="en-US" sz="2500" dirty="0" err="1">
                <a:solidFill>
                  <a:srgbClr val="FFFFFF"/>
                </a:solidFill>
                <a:latin typeface="Muli Regular"/>
              </a:rPr>
              <a:t>cierre</a:t>
            </a:r>
            <a:r>
              <a:rPr lang="en-US" sz="2500" dirty="0">
                <a:solidFill>
                  <a:srgbClr val="FFFFFF"/>
                </a:solidFill>
                <a:latin typeface="Muli Regular"/>
              </a:rPr>
              <a:t> se </a:t>
            </a:r>
            <a:r>
              <a:rPr lang="en-US" sz="2500" dirty="0" err="1">
                <a:solidFill>
                  <a:srgbClr val="FFFFFF"/>
                </a:solidFill>
                <a:latin typeface="Muli Regular"/>
              </a:rPr>
              <a:t>encuentra</a:t>
            </a:r>
            <a:r>
              <a:rPr lang="en-US" sz="2500" dirty="0">
                <a:solidFill>
                  <a:srgbClr val="FFFFFF"/>
                </a:solidFill>
                <a:latin typeface="Muli Regular"/>
              </a:rPr>
              <a:t> </a:t>
            </a:r>
            <a:r>
              <a:rPr lang="en-US" sz="2500" dirty="0" err="1">
                <a:solidFill>
                  <a:srgbClr val="FFFFFF"/>
                </a:solidFill>
                <a:latin typeface="Muli Regular"/>
              </a:rPr>
              <a:t>en</a:t>
            </a:r>
            <a:r>
              <a:rPr lang="en-US" sz="2500" dirty="0">
                <a:solidFill>
                  <a:srgbClr val="FFFFFF"/>
                </a:solidFill>
                <a:latin typeface="Muli Regular"/>
              </a:rPr>
              <a:t> la </a:t>
            </a:r>
            <a:r>
              <a:rPr lang="en-US" sz="2500" dirty="0" err="1">
                <a:solidFill>
                  <a:srgbClr val="FFFFFF"/>
                </a:solidFill>
                <a:latin typeface="Muli Regular"/>
              </a:rPr>
              <a:t>mitad</a:t>
            </a:r>
            <a:r>
              <a:rPr lang="en-US" sz="2500" dirty="0">
                <a:solidFill>
                  <a:srgbClr val="FFFFFF"/>
                </a:solidFill>
                <a:latin typeface="Muli Regular"/>
              </a:rPr>
              <a:t> inferior del </a:t>
            </a:r>
            <a:r>
              <a:rPr lang="en-US" sz="2500" dirty="0" err="1">
                <a:solidFill>
                  <a:srgbClr val="FFFFFF"/>
                </a:solidFill>
                <a:latin typeface="Muli Regular"/>
              </a:rPr>
              <a:t>rango</a:t>
            </a:r>
            <a:r>
              <a:rPr lang="en-US" sz="2500" dirty="0">
                <a:solidFill>
                  <a:srgbClr val="FFFFFF"/>
                </a:solidFill>
                <a:latin typeface="Muli Regular"/>
              </a:rPr>
              <a:t>. </a:t>
            </a:r>
          </a:p>
        </p:txBody>
      </p:sp>
      <p:pic>
        <p:nvPicPr>
          <p:cNvPr id="3" name="Picture 3"/>
          <p:cNvPicPr>
            <a:picLocks noChangeAspect="1"/>
          </p:cNvPicPr>
          <p:nvPr/>
        </p:nvPicPr>
        <p:blipFill>
          <a:blip r:embed="rId2"/>
          <a:srcRect/>
          <a:stretch>
            <a:fillRect/>
          </a:stretch>
        </p:blipFill>
        <p:spPr>
          <a:xfrm>
            <a:off x="7165092" y="506528"/>
            <a:ext cx="1978908" cy="1840384"/>
          </a:xfrm>
          <a:prstGeom prst="rect">
            <a:avLst/>
          </a:prstGeom>
        </p:spPr>
      </p:pic>
      <p:pic>
        <p:nvPicPr>
          <p:cNvPr id="4" name="Picture 4"/>
          <p:cNvPicPr>
            <a:picLocks noChangeAspect="1"/>
          </p:cNvPicPr>
          <p:nvPr/>
        </p:nvPicPr>
        <p:blipFill>
          <a:blip r:embed="rId2"/>
          <a:srcRect/>
          <a:stretch>
            <a:fillRect/>
          </a:stretch>
        </p:blipFill>
        <p:spPr>
          <a:xfrm>
            <a:off x="15697719" y="7408462"/>
            <a:ext cx="1978908" cy="1840384"/>
          </a:xfrm>
          <a:prstGeom prst="rect">
            <a:avLst/>
          </a:prstGeom>
        </p:spPr>
      </p:pic>
      <p:pic>
        <p:nvPicPr>
          <p:cNvPr id="5" name="Picture 5"/>
          <p:cNvPicPr>
            <a:picLocks noChangeAspect="1"/>
          </p:cNvPicPr>
          <p:nvPr/>
        </p:nvPicPr>
        <p:blipFill>
          <a:blip r:embed="rId3"/>
          <a:srcRect/>
          <a:stretch>
            <a:fillRect/>
          </a:stretch>
        </p:blipFill>
        <p:spPr>
          <a:xfrm>
            <a:off x="10574492" y="3174529"/>
            <a:ext cx="218527" cy="218527"/>
          </a:xfrm>
          <a:prstGeom prst="rect">
            <a:avLst/>
          </a:prstGeom>
        </p:spPr>
      </p:pic>
      <p:pic>
        <p:nvPicPr>
          <p:cNvPr id="6" name="Picture 6"/>
          <p:cNvPicPr>
            <a:picLocks noChangeAspect="1"/>
          </p:cNvPicPr>
          <p:nvPr/>
        </p:nvPicPr>
        <p:blipFill>
          <a:blip r:embed="rId3"/>
          <a:srcRect/>
          <a:stretch>
            <a:fillRect/>
          </a:stretch>
        </p:blipFill>
        <p:spPr>
          <a:xfrm>
            <a:off x="15617688" y="4226775"/>
            <a:ext cx="160064" cy="160064"/>
          </a:xfrm>
          <a:prstGeom prst="rect">
            <a:avLst/>
          </a:prstGeom>
        </p:spPr>
      </p:pic>
      <p:grpSp>
        <p:nvGrpSpPr>
          <p:cNvPr id="7" name="Group 7"/>
          <p:cNvGrpSpPr/>
          <p:nvPr/>
        </p:nvGrpSpPr>
        <p:grpSpPr>
          <a:xfrm rot="-10800000">
            <a:off x="17103747" y="8537985"/>
            <a:ext cx="720315" cy="720315"/>
            <a:chOff x="0" y="0"/>
            <a:chExt cx="960421" cy="960421"/>
          </a:xfrm>
        </p:grpSpPr>
        <p:pic>
          <p:nvPicPr>
            <p:cNvPr id="8" name="Picture 8"/>
            <p:cNvPicPr>
              <a:picLocks noChangeAspect="1"/>
            </p:cNvPicPr>
            <p:nvPr/>
          </p:nvPicPr>
          <p:blipFill>
            <a:blip r:embed="rId4"/>
            <a:srcRect/>
            <a:stretch>
              <a:fillRect/>
            </a:stretch>
          </p:blipFill>
          <p:spPr>
            <a:xfrm rot="-10800000">
              <a:off x="0" y="0"/>
              <a:ext cx="960421" cy="960421"/>
            </a:xfrm>
            <a:prstGeom prst="rect">
              <a:avLst/>
            </a:prstGeom>
          </p:spPr>
        </p:pic>
        <p:pic>
          <p:nvPicPr>
            <p:cNvPr id="9" name="Picture 9"/>
            <p:cNvPicPr>
              <a:picLocks noChangeAspect="1"/>
            </p:cNvPicPr>
            <p:nvPr/>
          </p:nvPicPr>
          <p:blipFill>
            <a:blip r:embed="rId5"/>
            <a:srcRect/>
            <a:stretch>
              <a:fillRect/>
            </a:stretch>
          </p:blipFill>
          <p:spPr>
            <a:xfrm>
              <a:off x="234750" y="234750"/>
              <a:ext cx="490920" cy="490920"/>
            </a:xfrm>
            <a:prstGeom prst="rect">
              <a:avLst/>
            </a:prstGeom>
          </p:spPr>
        </p:pic>
      </p:grpSp>
      <p:pic>
        <p:nvPicPr>
          <p:cNvPr id="10" name="Picture 10"/>
          <p:cNvPicPr>
            <a:picLocks noChangeAspect="1"/>
          </p:cNvPicPr>
          <p:nvPr/>
        </p:nvPicPr>
        <p:blipFill>
          <a:blip r:embed="rId6"/>
          <a:srcRect/>
          <a:stretch>
            <a:fillRect/>
          </a:stretch>
        </p:blipFill>
        <p:spPr>
          <a:xfrm>
            <a:off x="7859975" y="911873"/>
            <a:ext cx="9243771" cy="7626111"/>
          </a:xfrm>
          <a:prstGeom prst="rect">
            <a:avLst/>
          </a:prstGeom>
        </p:spPr>
      </p:pic>
      <p:sp>
        <p:nvSpPr>
          <p:cNvPr id="11" name="TextBox 11"/>
          <p:cNvSpPr txBox="1"/>
          <p:nvPr/>
        </p:nvSpPr>
        <p:spPr>
          <a:xfrm>
            <a:off x="1028700" y="782088"/>
            <a:ext cx="6375767" cy="1021131"/>
          </a:xfrm>
          <a:prstGeom prst="rect">
            <a:avLst/>
          </a:prstGeom>
        </p:spPr>
        <p:txBody>
          <a:bodyPr lIns="0" tIns="0" rIns="0" bIns="0" rtlCol="0" anchor="t">
            <a:spAutoFit/>
          </a:bodyPr>
          <a:lstStyle/>
          <a:p>
            <a:pPr>
              <a:lnSpc>
                <a:spcPts val="7920"/>
              </a:lnSpc>
            </a:pPr>
            <a:r>
              <a:rPr lang="en-US" sz="7200" spc="-72">
                <a:solidFill>
                  <a:srgbClr val="FFFFFF"/>
                </a:solidFill>
                <a:latin typeface="Muli Bold"/>
              </a:rPr>
              <a:t>Interpretación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204</TotalTime>
  <Words>1239</Words>
  <Application>Microsoft Office PowerPoint</Application>
  <PresentationFormat>Personalizado</PresentationFormat>
  <Paragraphs>96</Paragraphs>
  <Slides>15</Slides>
  <Notes>0</Notes>
  <HiddenSlides>0</HiddenSlides>
  <MMClips>0</MMClips>
  <ScaleCrop>false</ScaleCrop>
  <HeadingPairs>
    <vt:vector size="6" baseType="variant">
      <vt:variant>
        <vt:lpstr>Fuentes usadas</vt:lpstr>
      </vt:variant>
      <vt:variant>
        <vt:i4>10</vt:i4>
      </vt:variant>
      <vt:variant>
        <vt:lpstr>Tema</vt:lpstr>
      </vt:variant>
      <vt:variant>
        <vt:i4>1</vt:i4>
      </vt:variant>
      <vt:variant>
        <vt:lpstr>Títulos de diapositiva</vt:lpstr>
      </vt:variant>
      <vt:variant>
        <vt:i4>15</vt:i4>
      </vt:variant>
    </vt:vector>
  </HeadingPairs>
  <TitlesOfParts>
    <vt:vector size="26" baseType="lpstr">
      <vt:lpstr>Cambria Math</vt:lpstr>
      <vt:lpstr>Arial</vt:lpstr>
      <vt:lpstr>Muli Bold</vt:lpstr>
      <vt:lpstr>Space Mono</vt:lpstr>
      <vt:lpstr>Arimo</vt:lpstr>
      <vt:lpstr>Calibri</vt:lpstr>
      <vt:lpstr>Muli Regular</vt:lpstr>
      <vt:lpstr>Inknut Antiqua Medium Bold</vt:lpstr>
      <vt:lpstr>Inknut Antiqua Medium</vt:lpstr>
      <vt:lpstr>Arimo Bold</vt:lpstr>
      <vt:lpstr>Office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Oscilador Estocástico</dc:title>
  <cp:lastModifiedBy>Frida Viridiana Rojas Luna</cp:lastModifiedBy>
  <cp:revision>3</cp:revision>
  <dcterms:created xsi:type="dcterms:W3CDTF">2006-08-16T00:00:00Z</dcterms:created>
  <dcterms:modified xsi:type="dcterms:W3CDTF">2020-11-11T01:57:28Z</dcterms:modified>
  <dc:identifier>DAEM-6ut-kw</dc:identifier>
</cp:coreProperties>
</file>